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handoutMasterIdLst>
    <p:handoutMasterId r:id="rId24"/>
  </p:handoutMasterIdLst>
  <p:sldIdLst>
    <p:sldId id="292" r:id="rId3"/>
    <p:sldId id="317" r:id="rId4"/>
    <p:sldId id="498" r:id="rId5"/>
    <p:sldId id="523" r:id="rId6"/>
    <p:sldId id="510" r:id="rId7"/>
    <p:sldId id="524" r:id="rId8"/>
    <p:sldId id="525" r:id="rId9"/>
    <p:sldId id="500" r:id="rId10"/>
    <p:sldId id="501" r:id="rId11"/>
    <p:sldId id="503" r:id="rId12"/>
    <p:sldId id="505" r:id="rId13"/>
    <p:sldId id="502" r:id="rId14"/>
    <p:sldId id="506" r:id="rId15"/>
    <p:sldId id="508" r:id="rId16"/>
    <p:sldId id="509" r:id="rId17"/>
    <p:sldId id="534" r:id="rId18"/>
    <p:sldId id="531" r:id="rId19"/>
    <p:sldId id="532" r:id="rId21"/>
    <p:sldId id="533" r:id="rId22"/>
    <p:sldId id="314" r:id="rId23"/>
  </p:sldIdLst>
  <p:sldSz cx="12192000" cy="6858000"/>
  <p:notesSz cx="6797675" cy="9929495"/>
  <p:defaultTex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F9F9"/>
    <a:srgbClr val="F5F5F5"/>
    <a:srgbClr val="FBFBFB"/>
    <a:srgbClr val="F3F3F3"/>
    <a:srgbClr val="E7E7E7"/>
    <a:srgbClr val="C1BFCB"/>
    <a:srgbClr val="FFFFFF"/>
    <a:srgbClr val="1F12CC"/>
    <a:srgbClr val="5B9BD5"/>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631" autoAdjust="0"/>
    <p:restoredTop sz="93249" autoAdjust="0"/>
  </p:normalViewPr>
  <p:slideViewPr>
    <p:cSldViewPr showGuides="1">
      <p:cViewPr varScale="1">
        <p:scale>
          <a:sx n="69" d="100"/>
          <a:sy n="69" d="100"/>
        </p:scale>
        <p:origin x="272" y="40"/>
      </p:cViewPr>
      <p:guideLst>
        <p:guide orient="horz" pos="2160"/>
        <p:guide pos="3840"/>
        <p:guide pos="296"/>
        <p:guide pos="7457"/>
        <p:guide orient="horz" pos="764"/>
        <p:guide orient="horz" pos="3974"/>
      </p:guideLst>
    </p:cSldViewPr>
  </p:slid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commentAuthors" Target="commentAuthors.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3" y="2"/>
            <a:ext cx="2946189" cy="497286"/>
          </a:xfrm>
          <a:prstGeom prst="rect">
            <a:avLst/>
          </a:prstGeom>
        </p:spPr>
        <p:txBody>
          <a:bodyPr vert="horz" lIns="91486" tIns="45743" rIns="91486" bIns="45743" rtlCol="0"/>
          <a:lstStyle>
            <a:lvl1pPr algn="l">
              <a:defRPr sz="1200"/>
            </a:lvl1pPr>
          </a:lstStyle>
          <a:p>
            <a:endParaRPr lang="zh-CN" altLang="en-US"/>
          </a:p>
        </p:txBody>
      </p:sp>
      <p:sp>
        <p:nvSpPr>
          <p:cNvPr id="3" name="日期占位符 2"/>
          <p:cNvSpPr>
            <a:spLocks noGrp="1"/>
          </p:cNvSpPr>
          <p:nvPr>
            <p:ph type="dt" sz="quarter" idx="1"/>
          </p:nvPr>
        </p:nvSpPr>
        <p:spPr>
          <a:xfrm>
            <a:off x="3849900" y="2"/>
            <a:ext cx="2946189" cy="497286"/>
          </a:xfrm>
          <a:prstGeom prst="rect">
            <a:avLst/>
          </a:prstGeom>
        </p:spPr>
        <p:txBody>
          <a:bodyPr vert="horz" lIns="91486" tIns="45743" rIns="91486" bIns="45743" rtlCol="0"/>
          <a:lstStyle>
            <a:lvl1pPr algn="r">
              <a:defRPr sz="1200"/>
            </a:lvl1pPr>
          </a:lstStyle>
          <a:p>
            <a:fld id="{5E6D1010-6A9C-4B89-988D-1E46EB8FC628}" type="datetimeFigureOut">
              <a:rPr lang="zh-CN" altLang="en-US" smtClean="0"/>
            </a:fld>
            <a:endParaRPr lang="zh-CN" altLang="en-US"/>
          </a:p>
        </p:txBody>
      </p:sp>
      <p:sp>
        <p:nvSpPr>
          <p:cNvPr id="4" name="页脚占位符 3"/>
          <p:cNvSpPr>
            <a:spLocks noGrp="1"/>
          </p:cNvSpPr>
          <p:nvPr>
            <p:ph type="ftr" sz="quarter" idx="2"/>
          </p:nvPr>
        </p:nvSpPr>
        <p:spPr>
          <a:xfrm>
            <a:off x="3" y="9430939"/>
            <a:ext cx="2946189" cy="497286"/>
          </a:xfrm>
          <a:prstGeom prst="rect">
            <a:avLst/>
          </a:prstGeom>
        </p:spPr>
        <p:txBody>
          <a:bodyPr vert="horz" lIns="91486" tIns="45743" rIns="91486" bIns="45743"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49900" y="9430939"/>
            <a:ext cx="2946189" cy="497286"/>
          </a:xfrm>
          <a:prstGeom prst="rect">
            <a:avLst/>
          </a:prstGeom>
        </p:spPr>
        <p:txBody>
          <a:bodyPr vert="horz" lIns="91486" tIns="45743" rIns="91486" bIns="45743" rtlCol="0" anchor="b"/>
          <a:lstStyle>
            <a:lvl1pPr algn="r">
              <a:defRPr sz="1200"/>
            </a:lvl1pPr>
          </a:lstStyle>
          <a:p>
            <a:fld id="{5F86A21E-33EB-4976-8D1E-4883012DE63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2" y="2"/>
            <a:ext cx="2944601" cy="494108"/>
          </a:xfrm>
          <a:prstGeom prst="rect">
            <a:avLst/>
          </a:prstGeom>
          <a:noFill/>
          <a:ln w="9525">
            <a:noFill/>
            <a:miter lim="800000"/>
          </a:ln>
        </p:spPr>
        <p:txBody>
          <a:bodyPr vert="horz" wrap="square" lIns="91486" tIns="45743" rIns="91486" bIns="45743" numCol="1" anchor="t" anchorCtr="0" compatLnSpc="1"/>
          <a:lstStyle>
            <a:lvl1pPr eaLnBrk="1" hangingPunct="1">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en-US" dirty="0"/>
          </a:p>
        </p:txBody>
      </p:sp>
      <p:sp>
        <p:nvSpPr>
          <p:cNvPr id="3075" name="Rectangle 3"/>
          <p:cNvSpPr>
            <a:spLocks noGrp="1" noChangeArrowheads="1"/>
          </p:cNvSpPr>
          <p:nvPr>
            <p:ph type="dt" idx="1"/>
          </p:nvPr>
        </p:nvSpPr>
        <p:spPr bwMode="auto">
          <a:xfrm>
            <a:off x="3848311" y="2"/>
            <a:ext cx="2947777" cy="494108"/>
          </a:xfrm>
          <a:prstGeom prst="rect">
            <a:avLst/>
          </a:prstGeom>
          <a:noFill/>
          <a:ln w="9525">
            <a:noFill/>
            <a:miter lim="800000"/>
          </a:ln>
        </p:spPr>
        <p:txBody>
          <a:bodyPr vert="horz" wrap="square" lIns="91486" tIns="45743" rIns="91486" bIns="45743" numCol="1" anchor="t" anchorCtr="0" compatLnSpc="1"/>
          <a:lstStyle>
            <a:lvl1pPr algn="r" eaLnBrk="1" hangingPunct="1">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en-US" dirty="0"/>
          </a:p>
        </p:txBody>
      </p:sp>
      <p:sp>
        <p:nvSpPr>
          <p:cNvPr id="29700" name="Rectangle 4"/>
          <p:cNvSpPr>
            <a:spLocks noGrp="1" noRot="1" noChangeAspect="1" noChangeArrowheads="1"/>
          </p:cNvSpPr>
          <p:nvPr>
            <p:ph type="sldImg" idx="2"/>
          </p:nvPr>
        </p:nvSpPr>
        <p:spPr bwMode="auto">
          <a:xfrm>
            <a:off x="87313" y="741363"/>
            <a:ext cx="6619875" cy="3724275"/>
          </a:xfrm>
          <a:prstGeom prst="rect">
            <a:avLst/>
          </a:prstGeom>
          <a:noFill/>
          <a:ln w="9525">
            <a:noFill/>
            <a:miter lim="800000"/>
          </a:ln>
        </p:spPr>
      </p:sp>
      <p:sp>
        <p:nvSpPr>
          <p:cNvPr id="3077" name="Rectangle 5"/>
          <p:cNvSpPr>
            <a:spLocks noGrp="1" noChangeArrowheads="1"/>
          </p:cNvSpPr>
          <p:nvPr>
            <p:ph type="body" sz="quarter" idx="3"/>
          </p:nvPr>
        </p:nvSpPr>
        <p:spPr bwMode="auto">
          <a:xfrm>
            <a:off x="679768" y="4715470"/>
            <a:ext cx="5438140" cy="4469211"/>
          </a:xfrm>
          <a:prstGeom prst="rect">
            <a:avLst/>
          </a:prstGeom>
          <a:noFill/>
          <a:ln w="9525">
            <a:noFill/>
            <a:miter lim="800000"/>
          </a:ln>
        </p:spPr>
        <p:txBody>
          <a:bodyPr vert="horz" wrap="square" lIns="91486" tIns="45743" rIns="91486" bIns="45743" numCol="1" anchor="ctr" anchorCtr="0" compatLnSpc="1"/>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3078" name="Rectangle 6"/>
          <p:cNvSpPr>
            <a:spLocks noGrp="1" noChangeArrowheads="1"/>
          </p:cNvSpPr>
          <p:nvPr>
            <p:ph type="ftr" sz="quarter" idx="4"/>
          </p:nvPr>
        </p:nvSpPr>
        <p:spPr bwMode="auto">
          <a:xfrm>
            <a:off x="2" y="9429352"/>
            <a:ext cx="2944601" cy="498875"/>
          </a:xfrm>
          <a:prstGeom prst="rect">
            <a:avLst/>
          </a:prstGeom>
          <a:noFill/>
          <a:ln w="9525">
            <a:noFill/>
            <a:miter lim="800000"/>
          </a:ln>
        </p:spPr>
        <p:txBody>
          <a:bodyPr vert="horz" wrap="square" lIns="91486" tIns="45743" rIns="91486" bIns="45743" numCol="1" anchor="b" anchorCtr="0" compatLnSpc="1"/>
          <a:lstStyle>
            <a:lvl1pPr eaLnBrk="1" hangingPunct="1">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en-US" dirty="0"/>
          </a:p>
        </p:txBody>
      </p:sp>
      <p:sp>
        <p:nvSpPr>
          <p:cNvPr id="3079" name="Rectangle 7"/>
          <p:cNvSpPr>
            <a:spLocks noGrp="1" noChangeArrowheads="1"/>
          </p:cNvSpPr>
          <p:nvPr>
            <p:ph type="sldNum" sz="quarter" idx="5"/>
          </p:nvPr>
        </p:nvSpPr>
        <p:spPr bwMode="auto">
          <a:xfrm>
            <a:off x="3848311" y="9429352"/>
            <a:ext cx="2947777" cy="498875"/>
          </a:xfrm>
          <a:prstGeom prst="rect">
            <a:avLst/>
          </a:prstGeom>
          <a:noFill/>
          <a:ln w="9525">
            <a:noFill/>
            <a:miter lim="800000"/>
          </a:ln>
        </p:spPr>
        <p:txBody>
          <a:bodyPr vert="horz" wrap="square" lIns="91486" tIns="45743" rIns="91486" bIns="45743" numCol="1" anchor="b" anchorCtr="0" compatLnSpc="1"/>
          <a:lstStyle>
            <a:lvl1pPr algn="r" eaLnBrk="1" hangingPunct="1">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fld id="{F206538B-C097-4A71-96A8-2D132B92FAB8}" type="slidenum">
              <a:rPr lang="en-US"/>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中央经济工作会议将科技政策作为七大政策组合拳的一部分专门提出来，凸显了高水平科技自立自强的重要性。</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sym typeface="+mn-ea"/>
              </a:rPr>
              <a:t>自党的十八大以来，我国相继制定出台了一系列重要文件覆盖很多个方面</a:t>
            </a:r>
            <a:endParaRPr lang="zh-CN" altLang="en-US"/>
          </a:p>
          <a:p>
            <a:r>
              <a:rPr lang="zh-CN" altLang="en-US">
                <a:sym typeface="+mn-ea"/>
              </a:rPr>
              <a:t>“政策不可谓不多、力度不可谓不大，科研项目、科研经费等放权减负已做到了应放尽放，但由于种种原因，这些政策的落实还不到位，并未充分释放创新主体的活力。”产学研合作是国家创新体系建设的重要内容，自2006年出台《国家中长期科学和技术发展规划纲要》以来，多个文件不断强调加强产学研合作，但由于不同创新主体的功能定位、合作动机和利益分配等原因，产学研合作的效果一直不理想。</a:t>
            </a:r>
            <a:endParaRPr lang="zh-CN" altLang="en-US"/>
          </a:p>
          <a:p>
            <a:endParaRPr lang="zh-CN" altLang="en-US"/>
          </a:p>
          <a:p>
            <a:r>
              <a:rPr lang="zh-CN" altLang="en-US">
                <a:sym typeface="+mn-ea"/>
              </a:rPr>
              <a:t>在很多调研中，很多人反映科技政策落地率很低，甚至有学者提出该比率不超过5%。</a:t>
            </a:r>
            <a:endParaRPr lang="zh-CN" altLang="en-US"/>
          </a:p>
          <a:p>
            <a:endParaRPr lang="zh-CN" altLang="en-US"/>
          </a:p>
          <a:p>
            <a:r>
              <a:rPr lang="zh-CN" altLang="en-US">
                <a:sym typeface="+mn-ea"/>
              </a:rPr>
              <a:t>党和国家领导人在多个场合强调为科研人员减负，相关部门也出台了很多政策，“但是有科研人员认为改革的获得感不强，没有感受到明显的‘减负’，甚至觉得比以前的限制更多。”</a:t>
            </a:r>
            <a:endParaRPr lang="zh-CN" altLang="en-US"/>
          </a:p>
          <a:p>
            <a:endParaRPr lang="zh-CN" altLang="en-US"/>
          </a:p>
          <a:p>
            <a:r>
              <a:rPr lang="zh-CN" altLang="en-US">
                <a:sym typeface="+mn-ea"/>
              </a:rPr>
              <a:t>“无论是科技体制改革、科研院所改革，还是产学研合作、强化国家战略科技力量，都是难啃的硬骨头。</a:t>
            </a:r>
            <a:r>
              <a:rPr lang="zh-CN" altLang="en-US">
                <a:sym typeface="+mn-ea"/>
              </a:rPr>
              <a:t>由于不同部门和单位对政策的理解不同，在落实政策过程中出现了偏差，这也是中央经济工作会议强调科技政策扎实落地的深意所在。</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sym typeface="+mn-ea"/>
              </a:rPr>
              <a:t>明年科技政策又该如何扎实落地？中央经济工作会议作出如下部署：</a:t>
            </a:r>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要实施科技体制改革三年行动方案，制定实施基础研究十年规划。强化国家战略科技力量，发挥好国家实验室作用，重组全国重点实验室，推进科研院所改革。强化企业创新主体地位，深化产学研结合。完善优化科技创新生态，形成扎实的科研作风。继续开展国际科技合作。</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a:sym typeface="+mn-ea"/>
            </a:endParaRPr>
          </a:p>
          <a:p>
            <a:r>
              <a:rPr lang="zh-CN" altLang="en-US">
                <a:sym typeface="+mn-ea"/>
              </a:rPr>
              <a:t>事实上，自2016年全国科技创新大会以来，党和国家领导人、我国出台的科技政策文件中多次强调强化国家战略科技力量，这与我国当前科技创新和经济发展面临的国内外环境密切相关。</a:t>
            </a:r>
            <a:endParaRPr lang="zh-CN" altLang="en-US">
              <a:sym typeface="+mn-ea"/>
            </a:endParaRPr>
          </a:p>
          <a:p>
            <a:r>
              <a:rPr lang="zh-CN" altLang="en-US">
                <a:latin typeface="微软雅黑" panose="020B0503020204020204" pitchFamily="34" charset="-122"/>
                <a:ea typeface="微软雅黑" panose="020B0503020204020204" pitchFamily="34" charset="-122"/>
                <a:cs typeface="微软雅黑" panose="020B0503020204020204" pitchFamily="34" charset="-122"/>
                <a:sym typeface="+mn-ea"/>
              </a:rPr>
              <a:t>高质量发展和建设现代化经济体系都对科技创新提出强烈需求，但我国许多产业仍处于全球价值链的中低端，一些关键核心技术受制于人，支撑产业升级、引领未来发展的科技储备和创新能力有待加强。</a:t>
            </a:r>
            <a:endParaRPr lang="zh-CN" altLang="en-US">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335360" y="-82830"/>
            <a:ext cx="10668000" cy="687388"/>
          </a:xfrm>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Rectangle 10"/>
          <p:cNvSpPr>
            <a:spLocks noGrp="1" noChangeArrowheads="1"/>
          </p:cNvSpPr>
          <p:nvPr>
            <p:ph type="sldNum" sz="quarter" idx="10"/>
          </p:nvPr>
        </p:nvSpPr>
        <p:spPr/>
        <p:txBody>
          <a:bodyPr/>
          <a:lstStyle>
            <a:lvl1pPr>
              <a:defRPr/>
            </a:lvl1pPr>
          </a:lstStyle>
          <a:p>
            <a:pPr>
              <a:defRPr/>
            </a:pPr>
            <a:fld id="{DC5DC0E2-469F-43BF-AB8C-B7AA07699E0F}" type="slidenum">
              <a:rPr lang="en-US" altLang="zh-CN"/>
            </a:fld>
            <a:endParaRPr lang="en-US" altLang="zh-C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0"/>
          <p:cNvSpPr>
            <a:spLocks noGrp="1" noChangeArrowheads="1"/>
          </p:cNvSpPr>
          <p:nvPr>
            <p:ph type="sldNum" sz="quarter" idx="10"/>
          </p:nvPr>
        </p:nvSpPr>
        <p:spPr/>
        <p:txBody>
          <a:bodyPr/>
          <a:lstStyle>
            <a:lvl1pPr>
              <a:defRPr/>
            </a:lvl1pPr>
          </a:lstStyle>
          <a:p>
            <a:pPr>
              <a:defRPr/>
            </a:pPr>
            <a:fld id="{3B91C3C8-ECA1-4269-A7FA-E0CCAE4BA409}" type="slidenum">
              <a:rPr lang="en-US" altLang="zh-CN"/>
            </a:fld>
            <a:endParaRPr lang="en-US" altLang="zh-C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312712" y="1844824"/>
            <a:ext cx="10667767" cy="687301"/>
          </a:xfrm>
        </p:spPr>
        <p:txBody>
          <a:bodyPr/>
          <a:lstStyle/>
          <a:p>
            <a:r>
              <a:rPr lang="zh-CN" altLang="en-US"/>
              <a:t>单击此处编辑母版标题样式</a:t>
            </a:r>
            <a:endParaRPr lang="zh-CN" altLang="en-US"/>
          </a:p>
        </p:txBody>
      </p:sp>
      <p:sp>
        <p:nvSpPr>
          <p:cNvPr id="3" name="表格占位符 2"/>
          <p:cNvSpPr>
            <a:spLocks noGrp="1"/>
          </p:cNvSpPr>
          <p:nvPr>
            <p:ph type="tbl" idx="1"/>
          </p:nvPr>
        </p:nvSpPr>
        <p:spPr>
          <a:xfrm>
            <a:off x="711806" y="1218539"/>
            <a:ext cx="10768389" cy="4877133"/>
          </a:xfrm>
        </p:spPr>
        <p:txBody>
          <a:bodyPr lIns="91261" tIns="45630" rIns="91261" bIns="45630"/>
          <a:lstStyle/>
          <a:p>
            <a:pPr lvl="0"/>
            <a:endParaRPr lang="zh-CN" altLang="en-US" noProof="0"/>
          </a:p>
        </p:txBody>
      </p:sp>
      <p:sp>
        <p:nvSpPr>
          <p:cNvPr id="4" name="Rectangle 10"/>
          <p:cNvSpPr>
            <a:spLocks noGrp="1" noChangeArrowheads="1"/>
          </p:cNvSpPr>
          <p:nvPr>
            <p:ph type="sldNum" sz="quarter" idx="10"/>
          </p:nvPr>
        </p:nvSpPr>
        <p:spPr/>
        <p:txBody>
          <a:bodyPr/>
          <a:lstStyle>
            <a:lvl1pPr>
              <a:defRPr/>
            </a:lvl1pPr>
          </a:lstStyle>
          <a:p>
            <a:pPr>
              <a:defRPr/>
            </a:pPr>
            <a:fld id="{2DCFA90E-1408-4589-B347-1FADDC28E711}" type="slidenum">
              <a:rPr lang="en-US" altLang="zh-CN"/>
            </a:fld>
            <a:endParaRPr lang="en-US" altLang="zh-C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pPr>
              <a:defRPr/>
            </a:pPr>
            <a:fld id="{05D01828-D100-433C-913D-75DA5035DF60}" type="slidenum">
              <a:rPr lang="en-US" altLang="zh-CN" smtClean="0"/>
            </a:fld>
            <a:endParaRPr lang="en-US" altLang="zh-CN" dirty="0"/>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1.jpeg"/><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FEFF"/>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04800" y="76200"/>
            <a:ext cx="10668000" cy="687388"/>
          </a:xfrm>
          <a:prstGeom prst="rect">
            <a:avLst/>
          </a:prstGeom>
          <a:noFill/>
          <a:ln w="9525">
            <a:noFill/>
            <a:miter lim="800000"/>
          </a:ln>
        </p:spPr>
        <p:txBody>
          <a:bodyPr vert="horz" wrap="square" lIns="90904" tIns="45450" rIns="90904" bIns="45450" numCol="1" anchor="ctr" anchorCtr="0" compatLnSpc="1"/>
          <a:lstStyle/>
          <a:p>
            <a:pPr lvl="0"/>
            <a:r>
              <a:rPr lang="zh-CN" altLang="en-US"/>
              <a:t>单击此处编辑母版标题样式</a:t>
            </a:r>
            <a:endParaRPr lang="zh-CN" altLang="en-US"/>
          </a:p>
        </p:txBody>
      </p:sp>
      <p:sp>
        <p:nvSpPr>
          <p:cNvPr id="1029" name="Rectangle 3"/>
          <p:cNvSpPr>
            <a:spLocks noGrp="1" noChangeArrowheads="1"/>
          </p:cNvSpPr>
          <p:nvPr>
            <p:ph type="body" idx="1"/>
          </p:nvPr>
        </p:nvSpPr>
        <p:spPr bwMode="auto">
          <a:xfrm>
            <a:off x="711200" y="1219200"/>
            <a:ext cx="10769600" cy="4876800"/>
          </a:xfrm>
          <a:prstGeom prst="rect">
            <a:avLst/>
          </a:prstGeom>
          <a:noFill/>
          <a:ln w="9525">
            <a:noFill/>
            <a:miter lim="800000"/>
          </a:ln>
        </p:spPr>
        <p:txBody>
          <a:bodyPr vert="horz" wrap="square" lIns="90904" tIns="45450" rIns="90904" bIns="4545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8196" name="Text Box 4"/>
          <p:cNvSpPr txBox="1">
            <a:spLocks noChangeArrowheads="1"/>
          </p:cNvSpPr>
          <p:nvPr/>
        </p:nvSpPr>
        <p:spPr bwMode="auto">
          <a:xfrm>
            <a:off x="8086552" y="1025416"/>
            <a:ext cx="2844800" cy="217488"/>
          </a:xfrm>
          <a:prstGeom prst="rect">
            <a:avLst/>
          </a:prstGeom>
          <a:noFill/>
          <a:ln w="9525">
            <a:noFill/>
            <a:miter lim="800000"/>
          </a:ln>
        </p:spPr>
        <p:txBody>
          <a:bodyPr lIns="90904" tIns="0" rIns="90904" bIns="0" anchor="ctr">
            <a:spAutoFit/>
          </a:bodyPr>
          <a:lstStyle/>
          <a:p>
            <a:pPr defTabSz="913765" fontAlgn="auto">
              <a:spcBef>
                <a:spcPts val="0"/>
              </a:spcBef>
              <a:spcAft>
                <a:spcPts val="0"/>
              </a:spcAft>
              <a:defRPr/>
            </a:pPr>
            <a:r>
              <a:rPr kumimoji="1" lang="en-US" altLang="zh-CN" sz="1400" i="1" dirty="0">
                <a:solidFill>
                  <a:schemeClr val="bg1">
                    <a:lumMod val="75000"/>
                  </a:schemeClr>
                </a:solidFill>
                <a:latin typeface="+mn-lt"/>
              </a:rPr>
              <a:t>Institute of Mechanics</a:t>
            </a:r>
            <a:endParaRPr kumimoji="1" lang="en-US" altLang="zh-CN" sz="1400" i="1" dirty="0">
              <a:solidFill>
                <a:schemeClr val="bg1">
                  <a:lumMod val="75000"/>
                </a:schemeClr>
              </a:solidFill>
              <a:latin typeface="+mn-lt"/>
            </a:endParaRPr>
          </a:p>
        </p:txBody>
      </p:sp>
      <p:sp>
        <p:nvSpPr>
          <p:cNvPr id="8198" name="Line 6"/>
          <p:cNvSpPr>
            <a:spLocks noChangeShapeType="1"/>
          </p:cNvSpPr>
          <p:nvPr/>
        </p:nvSpPr>
        <p:spPr bwMode="auto">
          <a:xfrm>
            <a:off x="263352" y="995363"/>
            <a:ext cx="10363200" cy="0"/>
          </a:xfrm>
          <a:prstGeom prst="line">
            <a:avLst/>
          </a:prstGeom>
          <a:ln>
            <a:solidFill>
              <a:srgbClr val="0070C0"/>
            </a:solidFill>
          </a:ln>
        </p:spPr>
        <p:style>
          <a:lnRef idx="2">
            <a:schemeClr val="accent6"/>
          </a:lnRef>
          <a:fillRef idx="0">
            <a:schemeClr val="accent6"/>
          </a:fillRef>
          <a:effectRef idx="1">
            <a:schemeClr val="accent6"/>
          </a:effectRef>
          <a:fontRef idx="minor">
            <a:schemeClr val="tx1"/>
          </a:fontRef>
        </p:style>
        <p:txBody>
          <a:bodyPr wrap="none" lIns="82876" tIns="41438" rIns="82876" bIns="41438"/>
          <a:lstStyle/>
          <a:p>
            <a:pPr defTabSz="913765" fontAlgn="auto">
              <a:spcBef>
                <a:spcPts val="0"/>
              </a:spcBef>
              <a:spcAft>
                <a:spcPts val="0"/>
              </a:spcAft>
              <a:defRPr/>
            </a:pPr>
            <a:endParaRPr lang="zh-CN" altLang="en-US" dirty="0">
              <a:latin typeface="+mn-lt"/>
            </a:endParaRPr>
          </a:p>
        </p:txBody>
      </p:sp>
      <p:sp>
        <p:nvSpPr>
          <p:cNvPr id="8199" name="Line 7"/>
          <p:cNvSpPr>
            <a:spLocks noChangeShapeType="1"/>
          </p:cNvSpPr>
          <p:nvPr/>
        </p:nvSpPr>
        <p:spPr bwMode="auto">
          <a:xfrm>
            <a:off x="263352" y="1147763"/>
            <a:ext cx="7823200" cy="0"/>
          </a:xfrm>
          <a:prstGeom prst="line">
            <a:avLst/>
          </a:prstGeom>
          <a:ln>
            <a:solidFill>
              <a:srgbClr val="0070C0"/>
            </a:solidFill>
          </a:ln>
        </p:spPr>
        <p:style>
          <a:lnRef idx="1">
            <a:schemeClr val="accent6"/>
          </a:lnRef>
          <a:fillRef idx="0">
            <a:schemeClr val="accent6"/>
          </a:fillRef>
          <a:effectRef idx="0">
            <a:schemeClr val="accent6"/>
          </a:effectRef>
          <a:fontRef idx="minor">
            <a:schemeClr val="tx1"/>
          </a:fontRef>
        </p:style>
        <p:txBody>
          <a:bodyPr wrap="none" lIns="82876" tIns="41438" rIns="82876" bIns="41438"/>
          <a:lstStyle/>
          <a:p>
            <a:pPr defTabSz="913765" fontAlgn="auto">
              <a:spcBef>
                <a:spcPts val="0"/>
              </a:spcBef>
              <a:spcAft>
                <a:spcPts val="0"/>
              </a:spcAft>
              <a:defRPr/>
            </a:pPr>
            <a:endParaRPr lang="zh-CN" altLang="en-US" dirty="0">
              <a:latin typeface="+mn-lt"/>
            </a:endParaRPr>
          </a:p>
        </p:txBody>
      </p:sp>
      <p:sp>
        <p:nvSpPr>
          <p:cNvPr id="8200" name="Line 8"/>
          <p:cNvSpPr>
            <a:spLocks noChangeShapeType="1"/>
          </p:cNvSpPr>
          <p:nvPr/>
        </p:nvSpPr>
        <p:spPr bwMode="auto">
          <a:xfrm>
            <a:off x="457200" y="6400800"/>
            <a:ext cx="11328400" cy="0"/>
          </a:xfrm>
          <a:prstGeom prst="line">
            <a:avLst/>
          </a:prstGeom>
          <a:noFill/>
          <a:ln w="57150" cmpd="thickThin">
            <a:solidFill>
              <a:srgbClr val="0070C0"/>
            </a:solidFill>
            <a:round/>
          </a:ln>
          <a:effectLst/>
        </p:spPr>
        <p:txBody>
          <a:bodyPr wrap="none" lIns="82876" tIns="41438" rIns="82876" bIns="41438"/>
          <a:lstStyle/>
          <a:p>
            <a:pPr algn="ctr" defTabSz="913765" fontAlgn="auto">
              <a:spcBef>
                <a:spcPts val="0"/>
              </a:spcBef>
              <a:spcAft>
                <a:spcPts val="0"/>
              </a:spcAft>
              <a:defRPr/>
            </a:pPr>
            <a:endParaRPr kumimoji="1" lang="zh-CN" altLang="en-US" sz="1500" dirty="0">
              <a:latin typeface="Times New Roman" panose="02020603050405020304" pitchFamily="18" charset="0"/>
            </a:endParaRPr>
          </a:p>
        </p:txBody>
      </p:sp>
      <p:sp>
        <p:nvSpPr>
          <p:cNvPr id="8201" name="Text Box 9"/>
          <p:cNvSpPr txBox="1">
            <a:spLocks noChangeArrowheads="1"/>
          </p:cNvSpPr>
          <p:nvPr/>
        </p:nvSpPr>
        <p:spPr bwMode="auto">
          <a:xfrm>
            <a:off x="304800" y="6400800"/>
            <a:ext cx="4876800" cy="311150"/>
          </a:xfrm>
          <a:prstGeom prst="rect">
            <a:avLst/>
          </a:prstGeom>
          <a:noFill/>
          <a:ln w="9525">
            <a:noFill/>
            <a:miter lim="800000"/>
          </a:ln>
        </p:spPr>
        <p:txBody>
          <a:bodyPr lIns="90904" tIns="45450" rIns="90904" bIns="45450">
            <a:spAutoFit/>
          </a:bodyPr>
          <a:lstStyle/>
          <a:p>
            <a:pPr defTabSz="913765" fontAlgn="auto">
              <a:spcBef>
                <a:spcPts val="0"/>
              </a:spcBef>
              <a:spcAft>
                <a:spcPts val="0"/>
              </a:spcAft>
              <a:defRPr/>
            </a:pPr>
            <a:r>
              <a:rPr kumimoji="1" lang="en-US" altLang="zh-CN" sz="1400" i="1" dirty="0">
                <a:solidFill>
                  <a:schemeClr val="bg1">
                    <a:lumMod val="75000"/>
                  </a:schemeClr>
                </a:solidFill>
                <a:latin typeface="+mn-lt"/>
              </a:rPr>
              <a:t>Chinese Academy of Sciences</a:t>
            </a:r>
            <a:endParaRPr kumimoji="1" lang="en-US" altLang="zh-CN" sz="1400" i="1" dirty="0">
              <a:solidFill>
                <a:schemeClr val="bg1">
                  <a:lumMod val="75000"/>
                </a:schemeClr>
              </a:solidFill>
              <a:latin typeface="+mn-lt"/>
            </a:endParaRPr>
          </a:p>
        </p:txBody>
      </p:sp>
      <p:sp>
        <p:nvSpPr>
          <p:cNvPr id="24586" name="Rectangle 10"/>
          <p:cNvSpPr>
            <a:spLocks noGrp="1" noChangeArrowheads="1"/>
          </p:cNvSpPr>
          <p:nvPr>
            <p:ph type="sldNum" sz="quarter" idx="4"/>
          </p:nvPr>
        </p:nvSpPr>
        <p:spPr bwMode="auto">
          <a:xfrm>
            <a:off x="9243485" y="6483350"/>
            <a:ext cx="2846916" cy="374650"/>
          </a:xfrm>
          <a:prstGeom prst="rect">
            <a:avLst/>
          </a:prstGeom>
          <a:noFill/>
          <a:ln w="9525">
            <a:noFill/>
            <a:miter lim="800000"/>
          </a:ln>
        </p:spPr>
        <p:txBody>
          <a:bodyPr vert="horz" wrap="square" lIns="82555" tIns="41275" rIns="82555" bIns="41275" numCol="1" anchor="t" anchorCtr="0" compatLnSpc="1"/>
          <a:lstStyle>
            <a:lvl1pPr algn="r" defTabSz="911225">
              <a:defRPr sz="1300">
                <a:latin typeface="Times New Roman" panose="02020603050405020304" pitchFamily="18" charset="0"/>
              </a:defRPr>
            </a:lvl1pPr>
          </a:lstStyle>
          <a:p>
            <a:pPr>
              <a:defRPr/>
            </a:pPr>
            <a:fld id="{05D01828-D100-433C-913D-75DA5035DF60}" type="slidenum">
              <a:rPr lang="en-US" altLang="zh-CN"/>
            </a:fld>
            <a:endParaRPr lang="en-US" altLang="zh-CN" dirty="0"/>
          </a:p>
        </p:txBody>
      </p:sp>
      <p:pic>
        <p:nvPicPr>
          <p:cNvPr id="2" name="图片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208568" y="40348"/>
            <a:ext cx="927576" cy="95501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lvl1pPr algn="l" defTabSz="909955" rtl="0" eaLnBrk="0" fontAlgn="base" hangingPunct="0">
        <a:spcBef>
          <a:spcPct val="0"/>
        </a:spcBef>
        <a:spcAft>
          <a:spcPct val="0"/>
        </a:spcAft>
        <a:defRPr sz="3600" b="1">
          <a:solidFill>
            <a:srgbClr val="CC6600"/>
          </a:solidFill>
          <a:latin typeface="+mj-lt"/>
          <a:ea typeface="+mj-ea"/>
          <a:cs typeface="+mj-cs"/>
        </a:defRPr>
      </a:lvl1pPr>
      <a:lvl2pPr algn="l" defTabSz="909955" rtl="0" eaLnBrk="0" fontAlgn="base" hangingPunct="0">
        <a:spcBef>
          <a:spcPct val="0"/>
        </a:spcBef>
        <a:spcAft>
          <a:spcPct val="0"/>
        </a:spcAft>
        <a:defRPr sz="3600" b="1">
          <a:solidFill>
            <a:srgbClr val="CC6600"/>
          </a:solidFill>
          <a:latin typeface="Times New Roman" panose="02020603050405020304" pitchFamily="18" charset="0"/>
          <a:ea typeface="宋体" panose="02010600030101010101" pitchFamily="2" charset="-122"/>
        </a:defRPr>
      </a:lvl2pPr>
      <a:lvl3pPr algn="l" defTabSz="909955" rtl="0" eaLnBrk="0" fontAlgn="base" hangingPunct="0">
        <a:spcBef>
          <a:spcPct val="0"/>
        </a:spcBef>
        <a:spcAft>
          <a:spcPct val="0"/>
        </a:spcAft>
        <a:defRPr sz="3600" b="1">
          <a:solidFill>
            <a:srgbClr val="CC6600"/>
          </a:solidFill>
          <a:latin typeface="Times New Roman" panose="02020603050405020304" pitchFamily="18" charset="0"/>
          <a:ea typeface="宋体" panose="02010600030101010101" pitchFamily="2" charset="-122"/>
        </a:defRPr>
      </a:lvl3pPr>
      <a:lvl4pPr algn="l" defTabSz="909955" rtl="0" eaLnBrk="0" fontAlgn="base" hangingPunct="0">
        <a:spcBef>
          <a:spcPct val="0"/>
        </a:spcBef>
        <a:spcAft>
          <a:spcPct val="0"/>
        </a:spcAft>
        <a:defRPr sz="3600" b="1">
          <a:solidFill>
            <a:srgbClr val="CC6600"/>
          </a:solidFill>
          <a:latin typeface="Times New Roman" panose="02020603050405020304" pitchFamily="18" charset="0"/>
          <a:ea typeface="宋体" panose="02010600030101010101" pitchFamily="2" charset="-122"/>
        </a:defRPr>
      </a:lvl4pPr>
      <a:lvl5pPr algn="l" defTabSz="909955" rtl="0" eaLnBrk="0" fontAlgn="base" hangingPunct="0">
        <a:spcBef>
          <a:spcPct val="0"/>
        </a:spcBef>
        <a:spcAft>
          <a:spcPct val="0"/>
        </a:spcAft>
        <a:defRPr sz="3600" b="1">
          <a:solidFill>
            <a:srgbClr val="CC6600"/>
          </a:solidFill>
          <a:latin typeface="Times New Roman" panose="02020603050405020304" pitchFamily="18" charset="0"/>
          <a:ea typeface="宋体" panose="02010600030101010101" pitchFamily="2" charset="-122"/>
        </a:defRPr>
      </a:lvl5pPr>
      <a:lvl6pPr marL="414655" algn="l" defTabSz="913765" rtl="0" fontAlgn="base">
        <a:spcBef>
          <a:spcPct val="0"/>
        </a:spcBef>
        <a:spcAft>
          <a:spcPct val="0"/>
        </a:spcAft>
        <a:defRPr sz="3600" b="1">
          <a:solidFill>
            <a:srgbClr val="CC6600"/>
          </a:solidFill>
          <a:latin typeface="Times New Roman" panose="02020603050405020304" pitchFamily="18" charset="0"/>
          <a:ea typeface="宋体" panose="02010600030101010101" pitchFamily="2" charset="-122"/>
        </a:defRPr>
      </a:lvl6pPr>
      <a:lvl7pPr marL="828675" algn="l" defTabSz="913765" rtl="0" fontAlgn="base">
        <a:spcBef>
          <a:spcPct val="0"/>
        </a:spcBef>
        <a:spcAft>
          <a:spcPct val="0"/>
        </a:spcAft>
        <a:defRPr sz="3600" b="1">
          <a:solidFill>
            <a:srgbClr val="CC6600"/>
          </a:solidFill>
          <a:latin typeface="Times New Roman" panose="02020603050405020304" pitchFamily="18" charset="0"/>
          <a:ea typeface="宋体" panose="02010600030101010101" pitchFamily="2" charset="-122"/>
        </a:defRPr>
      </a:lvl7pPr>
      <a:lvl8pPr marL="1243330" algn="l" defTabSz="913765" rtl="0" fontAlgn="base">
        <a:spcBef>
          <a:spcPct val="0"/>
        </a:spcBef>
        <a:spcAft>
          <a:spcPct val="0"/>
        </a:spcAft>
        <a:defRPr sz="3600" b="1">
          <a:solidFill>
            <a:srgbClr val="CC6600"/>
          </a:solidFill>
          <a:latin typeface="Times New Roman" panose="02020603050405020304" pitchFamily="18" charset="0"/>
          <a:ea typeface="宋体" panose="02010600030101010101" pitchFamily="2" charset="-122"/>
        </a:defRPr>
      </a:lvl8pPr>
      <a:lvl9pPr marL="1657350" algn="l" defTabSz="913765" rtl="0" fontAlgn="base">
        <a:spcBef>
          <a:spcPct val="0"/>
        </a:spcBef>
        <a:spcAft>
          <a:spcPct val="0"/>
        </a:spcAft>
        <a:defRPr sz="3600" b="1">
          <a:solidFill>
            <a:srgbClr val="CC6600"/>
          </a:solidFill>
          <a:latin typeface="Times New Roman" panose="02020603050405020304" pitchFamily="18" charset="0"/>
          <a:ea typeface="宋体" panose="02010600030101010101" pitchFamily="2" charset="-122"/>
        </a:defRPr>
      </a:lvl9pPr>
    </p:titleStyle>
    <p:bodyStyle>
      <a:lvl1pPr marL="338455" indent="-338455" algn="l" defTabSz="909955" rtl="0" eaLnBrk="0" fontAlgn="base" hangingPunct="0">
        <a:lnSpc>
          <a:spcPct val="130000"/>
        </a:lnSpc>
        <a:spcBef>
          <a:spcPct val="20000"/>
        </a:spcBef>
        <a:spcAft>
          <a:spcPct val="0"/>
        </a:spcAft>
        <a:buClr>
          <a:srgbClr val="003399"/>
        </a:buClr>
        <a:buFont typeface="Wingdings" panose="05000000000000000000" pitchFamily="2" charset="2"/>
        <a:buChar char="Ø"/>
        <a:defRPr sz="2400">
          <a:solidFill>
            <a:schemeClr val="bg2"/>
          </a:solidFill>
          <a:latin typeface="+mn-lt"/>
          <a:ea typeface="+mn-ea"/>
          <a:cs typeface="+mn-cs"/>
        </a:defRPr>
      </a:lvl1pPr>
      <a:lvl2pPr marL="738505" indent="-282575" algn="l" defTabSz="909955" rtl="0" eaLnBrk="0" fontAlgn="base" hangingPunct="0">
        <a:lnSpc>
          <a:spcPct val="130000"/>
        </a:lnSpc>
        <a:spcBef>
          <a:spcPct val="20000"/>
        </a:spcBef>
        <a:spcAft>
          <a:spcPct val="0"/>
        </a:spcAft>
        <a:buChar char="–"/>
        <a:defRPr sz="2800">
          <a:solidFill>
            <a:srgbClr val="0000FF"/>
          </a:solidFill>
          <a:latin typeface="+mn-lt"/>
          <a:ea typeface="楷体_GB2312" panose="02010609030101010101" pitchFamily="49" charset="-122"/>
        </a:defRPr>
      </a:lvl2pPr>
      <a:lvl3pPr marL="1136650" indent="-224155" algn="l" defTabSz="909955" rtl="0" eaLnBrk="0" fontAlgn="base" hangingPunct="0">
        <a:lnSpc>
          <a:spcPct val="130000"/>
        </a:lnSpc>
        <a:spcBef>
          <a:spcPct val="20000"/>
        </a:spcBef>
        <a:spcAft>
          <a:spcPct val="0"/>
        </a:spcAft>
        <a:buChar char="•"/>
        <a:defRPr sz="2400">
          <a:solidFill>
            <a:srgbClr val="000066"/>
          </a:solidFill>
          <a:latin typeface="+mn-lt"/>
          <a:ea typeface="+mj-ea"/>
        </a:defRPr>
      </a:lvl3pPr>
      <a:lvl4pPr marL="1595755" indent="-227330" algn="l" defTabSz="909955" rtl="0" eaLnBrk="0" fontAlgn="base" hangingPunct="0">
        <a:lnSpc>
          <a:spcPct val="130000"/>
        </a:lnSpc>
        <a:spcBef>
          <a:spcPct val="20000"/>
        </a:spcBef>
        <a:spcAft>
          <a:spcPct val="0"/>
        </a:spcAft>
        <a:buChar char="–"/>
        <a:defRPr sz="2000">
          <a:solidFill>
            <a:srgbClr val="000066"/>
          </a:solidFill>
          <a:latin typeface="+mn-lt"/>
          <a:ea typeface="+mj-ea"/>
        </a:defRPr>
      </a:lvl4pPr>
      <a:lvl5pPr marL="2052955" indent="-225425" algn="l" defTabSz="909955" rtl="0" eaLnBrk="0" fontAlgn="base" hangingPunct="0">
        <a:lnSpc>
          <a:spcPct val="130000"/>
        </a:lnSpc>
        <a:spcBef>
          <a:spcPct val="20000"/>
        </a:spcBef>
        <a:spcAft>
          <a:spcPct val="0"/>
        </a:spcAft>
        <a:buChar char="»"/>
        <a:defRPr sz="1400">
          <a:solidFill>
            <a:srgbClr val="000066"/>
          </a:solidFill>
          <a:latin typeface="+mn-lt"/>
          <a:ea typeface="+mj-ea"/>
        </a:defRPr>
      </a:lvl5pPr>
      <a:lvl6pPr marL="2470150" indent="-228600" algn="l" defTabSz="913765" rtl="0" fontAlgn="base">
        <a:lnSpc>
          <a:spcPct val="130000"/>
        </a:lnSpc>
        <a:spcBef>
          <a:spcPct val="20000"/>
        </a:spcBef>
        <a:spcAft>
          <a:spcPct val="0"/>
        </a:spcAft>
        <a:buChar char="»"/>
        <a:defRPr sz="1400">
          <a:solidFill>
            <a:srgbClr val="000066"/>
          </a:solidFill>
          <a:latin typeface="+mn-lt"/>
          <a:ea typeface="+mj-ea"/>
        </a:defRPr>
      </a:lvl6pPr>
      <a:lvl7pPr marL="2884805" indent="-228600" algn="l" defTabSz="913765" rtl="0" fontAlgn="base">
        <a:lnSpc>
          <a:spcPct val="130000"/>
        </a:lnSpc>
        <a:spcBef>
          <a:spcPct val="20000"/>
        </a:spcBef>
        <a:spcAft>
          <a:spcPct val="0"/>
        </a:spcAft>
        <a:buChar char="»"/>
        <a:defRPr sz="1400">
          <a:solidFill>
            <a:srgbClr val="000066"/>
          </a:solidFill>
          <a:latin typeface="+mn-lt"/>
          <a:ea typeface="+mj-ea"/>
        </a:defRPr>
      </a:lvl7pPr>
      <a:lvl8pPr marL="3299460" indent="-228600" algn="l" defTabSz="913765" rtl="0" fontAlgn="base">
        <a:lnSpc>
          <a:spcPct val="130000"/>
        </a:lnSpc>
        <a:spcBef>
          <a:spcPct val="20000"/>
        </a:spcBef>
        <a:spcAft>
          <a:spcPct val="0"/>
        </a:spcAft>
        <a:buChar char="»"/>
        <a:defRPr sz="1400">
          <a:solidFill>
            <a:srgbClr val="000066"/>
          </a:solidFill>
          <a:latin typeface="+mn-lt"/>
          <a:ea typeface="+mj-ea"/>
        </a:defRPr>
      </a:lvl8pPr>
      <a:lvl9pPr marL="3713480" indent="-228600" algn="l" defTabSz="913765" rtl="0" fontAlgn="base">
        <a:lnSpc>
          <a:spcPct val="130000"/>
        </a:lnSpc>
        <a:spcBef>
          <a:spcPct val="20000"/>
        </a:spcBef>
        <a:spcAft>
          <a:spcPct val="0"/>
        </a:spcAft>
        <a:buChar char="»"/>
        <a:defRPr sz="1400">
          <a:solidFill>
            <a:srgbClr val="000066"/>
          </a:solidFill>
          <a:latin typeface="+mn-lt"/>
          <a:ea typeface="+mj-ea"/>
        </a:defRPr>
      </a:lvl9pPr>
    </p:bodyStyle>
    <p:other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jpeg"/><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B91C3C8-ECA1-4269-A7FA-E0CCAE4BA409}" type="slidenum">
              <a:rPr lang="en-US" altLang="zh-CN" smtClean="0"/>
            </a:fld>
            <a:endParaRPr lang="en-US" altLang="zh-CN" dirty="0"/>
          </a:p>
        </p:txBody>
      </p:sp>
      <p:sp>
        <p:nvSpPr>
          <p:cNvPr id="3" name="文本框 2"/>
          <p:cNvSpPr txBox="1"/>
          <p:nvPr/>
        </p:nvSpPr>
        <p:spPr>
          <a:xfrm>
            <a:off x="0" y="1557020"/>
            <a:ext cx="12192000" cy="2199005"/>
          </a:xfrm>
          <a:prstGeom prst="rect">
            <a:avLst/>
          </a:prstGeom>
        </p:spPr>
        <p:txBody>
          <a:bodyPr/>
          <a:lstStyle>
            <a:defPPr>
              <a:defRPr lang="zh-CN"/>
            </a:defPPr>
            <a:lvl1pPr defTabSz="909955">
              <a:buFontTx/>
              <a:defRPr sz="3200" b="1" kern="0">
                <a:solidFill>
                  <a:srgbClr val="002060"/>
                </a:solidFill>
                <a:latin typeface="微软雅黑" panose="020B0503020204020204" pitchFamily="34" charset="-122"/>
                <a:ea typeface="微软雅黑" panose="020B0503020204020204" pitchFamily="34" charset="-122"/>
                <a:cs typeface="+mj-cs"/>
              </a:defRPr>
            </a:lvl1pPr>
            <a:lvl2pPr defTabSz="909955">
              <a:defRPr sz="3600" b="1">
                <a:solidFill>
                  <a:srgbClr val="CC6600"/>
                </a:solidFill>
                <a:latin typeface="Times New Roman" panose="02020603050405020304" pitchFamily="18" charset="0"/>
              </a:defRPr>
            </a:lvl2pPr>
            <a:lvl3pPr defTabSz="909955">
              <a:defRPr sz="3600" b="1">
                <a:solidFill>
                  <a:srgbClr val="CC6600"/>
                </a:solidFill>
                <a:latin typeface="Times New Roman" panose="02020603050405020304" pitchFamily="18" charset="0"/>
              </a:defRPr>
            </a:lvl3pPr>
            <a:lvl4pPr defTabSz="909955">
              <a:defRPr sz="3600" b="1">
                <a:solidFill>
                  <a:srgbClr val="CC6600"/>
                </a:solidFill>
                <a:latin typeface="Times New Roman" panose="02020603050405020304" pitchFamily="18" charset="0"/>
              </a:defRPr>
            </a:lvl4pPr>
            <a:lvl5pPr defTabSz="909955">
              <a:defRPr sz="3600" b="1">
                <a:solidFill>
                  <a:srgbClr val="CC6600"/>
                </a:solidFill>
                <a:latin typeface="Times New Roman" panose="02020603050405020304" pitchFamily="18" charset="0"/>
              </a:defRPr>
            </a:lvl5pPr>
            <a:lvl6pPr marL="414655" defTabSz="913765" fontAlgn="base">
              <a:spcBef>
                <a:spcPct val="0"/>
              </a:spcBef>
              <a:spcAft>
                <a:spcPct val="0"/>
              </a:spcAft>
              <a:defRPr sz="3600" b="1">
                <a:solidFill>
                  <a:srgbClr val="CC6600"/>
                </a:solidFill>
                <a:latin typeface="Times New Roman" panose="02020603050405020304" pitchFamily="18" charset="0"/>
              </a:defRPr>
            </a:lvl6pPr>
            <a:lvl7pPr marL="828675" defTabSz="913765" fontAlgn="base">
              <a:spcBef>
                <a:spcPct val="0"/>
              </a:spcBef>
              <a:spcAft>
                <a:spcPct val="0"/>
              </a:spcAft>
              <a:defRPr sz="3600" b="1">
                <a:solidFill>
                  <a:srgbClr val="CC6600"/>
                </a:solidFill>
                <a:latin typeface="Times New Roman" panose="02020603050405020304" pitchFamily="18" charset="0"/>
              </a:defRPr>
            </a:lvl7pPr>
            <a:lvl8pPr marL="1243330" defTabSz="913765" fontAlgn="base">
              <a:spcBef>
                <a:spcPct val="0"/>
              </a:spcBef>
              <a:spcAft>
                <a:spcPct val="0"/>
              </a:spcAft>
              <a:defRPr sz="3600" b="1">
                <a:solidFill>
                  <a:srgbClr val="CC6600"/>
                </a:solidFill>
                <a:latin typeface="Times New Roman" panose="02020603050405020304" pitchFamily="18" charset="0"/>
              </a:defRPr>
            </a:lvl8pPr>
            <a:lvl9pPr marL="1657350" defTabSz="913765" fontAlgn="base">
              <a:spcBef>
                <a:spcPct val="0"/>
              </a:spcBef>
              <a:spcAft>
                <a:spcPct val="0"/>
              </a:spcAft>
              <a:defRPr sz="3600" b="1">
                <a:solidFill>
                  <a:srgbClr val="CC6600"/>
                </a:solidFill>
                <a:latin typeface="Times New Roman" panose="02020603050405020304" pitchFamily="18" charset="0"/>
              </a:defRPr>
            </a:lvl9pPr>
          </a:lstStyle>
          <a:p>
            <a:pPr algn="ctr"/>
            <a:r>
              <a:rPr lang="zh-CN" altLang="en-US" sz="4400" dirty="0">
                <a:solidFill>
                  <a:srgbClr val="0000FF"/>
                </a:solidFill>
              </a:rPr>
              <a:t>学习习近平总书记经济思想</a:t>
            </a:r>
            <a:endParaRPr lang="zh-CN" altLang="en-US" sz="4400" dirty="0" smtClean="0">
              <a:solidFill>
                <a:srgbClr val="0000FF"/>
              </a:solidFill>
            </a:endParaRPr>
          </a:p>
          <a:p>
            <a:pPr algn="ctr"/>
            <a:r>
              <a:rPr lang="en-US" altLang="zh-CN" sz="4400" dirty="0" smtClean="0">
                <a:solidFill>
                  <a:srgbClr val="0000FF"/>
                </a:solidFill>
              </a:rPr>
              <a:t>2021</a:t>
            </a:r>
            <a:r>
              <a:rPr lang="zh-CN" altLang="en-US" sz="4400" dirty="0">
                <a:solidFill>
                  <a:srgbClr val="0000FF"/>
                </a:solidFill>
              </a:rPr>
              <a:t>年中央经济工作会精神</a:t>
            </a:r>
            <a:endParaRPr lang="zh-CN" altLang="en-US" sz="4400" dirty="0" smtClean="0">
              <a:solidFill>
                <a:srgbClr val="0000FF"/>
              </a:solidFill>
            </a:endParaRPr>
          </a:p>
          <a:p>
            <a:pPr algn="ctr"/>
            <a:r>
              <a:rPr lang="zh-CN" altLang="en-US" sz="4400" dirty="0">
                <a:solidFill>
                  <a:srgbClr val="0000FF"/>
                </a:solidFill>
              </a:rPr>
              <a:t>“学习研讨、查摆问题、改进提高”</a:t>
            </a:r>
            <a:r>
              <a:rPr lang="zh-CN" altLang="en-US" sz="4400" dirty="0" smtClean="0">
                <a:solidFill>
                  <a:srgbClr val="0000FF"/>
                </a:solidFill>
              </a:rPr>
              <a:t>工作精神</a:t>
            </a:r>
            <a:endParaRPr lang="zh-CN" altLang="en-US" sz="4400" dirty="0">
              <a:solidFill>
                <a:srgbClr val="0000FF"/>
              </a:solidFill>
            </a:endParaRPr>
          </a:p>
        </p:txBody>
      </p:sp>
      <p:sp>
        <p:nvSpPr>
          <p:cNvPr id="6" name="文本框 5"/>
          <p:cNvSpPr txBox="1"/>
          <p:nvPr/>
        </p:nvSpPr>
        <p:spPr>
          <a:xfrm>
            <a:off x="0" y="4653136"/>
            <a:ext cx="12192000" cy="1384995"/>
          </a:xfrm>
          <a:prstGeom prst="rect">
            <a:avLst/>
          </a:prstGeom>
          <a:noFill/>
        </p:spPr>
        <p:txBody>
          <a:bodyPr wrap="square" rtlCol="0">
            <a:spAutoFit/>
          </a:bodyPr>
          <a:lstStyle/>
          <a:p>
            <a:pPr algn="ctr">
              <a:lnSpc>
                <a:spcPct val="150000"/>
              </a:lnSpc>
            </a:pPr>
            <a:r>
              <a:rPr lang="zh-CN" altLang="en-US" sz="2800" b="1" kern="0" dirty="0" smtClean="0">
                <a:solidFill>
                  <a:srgbClr val="0000FF"/>
                </a:solidFill>
                <a:latin typeface="微软雅黑" panose="020B0503020204020204" pitchFamily="34" charset="-122"/>
                <a:ea typeface="微软雅黑" panose="020B0503020204020204" pitchFamily="34" charset="-122"/>
                <a:cs typeface="+mj-cs"/>
              </a:rPr>
              <a:t>武佳丽</a:t>
            </a:r>
            <a:endParaRPr lang="en-US" altLang="zh-CN" sz="2800" b="1" kern="0" dirty="0" smtClean="0">
              <a:solidFill>
                <a:srgbClr val="0000FF"/>
              </a:solidFill>
              <a:latin typeface="微软雅黑" panose="020B0503020204020204" pitchFamily="34" charset="-122"/>
              <a:ea typeface="微软雅黑" panose="020B0503020204020204" pitchFamily="34" charset="-122"/>
              <a:cs typeface="+mj-cs"/>
            </a:endParaRPr>
          </a:p>
          <a:p>
            <a:pPr algn="ctr">
              <a:lnSpc>
                <a:spcPct val="150000"/>
              </a:lnSpc>
            </a:pPr>
            <a:r>
              <a:rPr lang="en-US" altLang="zh-CN" sz="2800" b="1" kern="0" dirty="0" smtClean="0">
                <a:solidFill>
                  <a:srgbClr val="0000FF"/>
                </a:solidFill>
                <a:latin typeface="微软雅黑" panose="020B0503020204020204" pitchFamily="34" charset="-122"/>
                <a:ea typeface="微软雅黑" panose="020B0503020204020204" pitchFamily="34" charset="-122"/>
                <a:cs typeface="+mj-cs"/>
              </a:rPr>
              <a:t>2022</a:t>
            </a:r>
            <a:r>
              <a:rPr lang="zh-CN" altLang="en-US" sz="2800" b="1" kern="0" dirty="0" smtClean="0">
                <a:solidFill>
                  <a:srgbClr val="0000FF"/>
                </a:solidFill>
                <a:latin typeface="微软雅黑" panose="020B0503020204020204" pitchFamily="34" charset="-122"/>
                <a:ea typeface="微软雅黑" panose="020B0503020204020204" pitchFamily="34" charset="-122"/>
                <a:cs typeface="+mj-cs"/>
              </a:rPr>
              <a:t>年</a:t>
            </a:r>
            <a:r>
              <a:rPr lang="en-US" altLang="zh-CN" sz="2800" b="1" kern="0" dirty="0" smtClean="0">
                <a:solidFill>
                  <a:srgbClr val="0000FF"/>
                </a:solidFill>
                <a:latin typeface="微软雅黑" panose="020B0503020204020204" pitchFamily="34" charset="-122"/>
                <a:ea typeface="微软雅黑" panose="020B0503020204020204" pitchFamily="34" charset="-122"/>
                <a:cs typeface="+mj-cs"/>
              </a:rPr>
              <a:t>4</a:t>
            </a:r>
            <a:r>
              <a:rPr lang="zh-CN" altLang="en-US" sz="2800" b="1" kern="0" dirty="0" smtClean="0">
                <a:solidFill>
                  <a:srgbClr val="0000FF"/>
                </a:solidFill>
                <a:latin typeface="微软雅黑" panose="020B0503020204020204" pitchFamily="34" charset="-122"/>
                <a:ea typeface="微软雅黑" panose="020B0503020204020204" pitchFamily="34" charset="-122"/>
                <a:cs typeface="+mj-cs"/>
              </a:rPr>
              <a:t>月</a:t>
            </a:r>
            <a:r>
              <a:rPr lang="en-US" altLang="zh-CN" sz="2800" b="1" kern="0" dirty="0" smtClean="0">
                <a:solidFill>
                  <a:srgbClr val="0000FF"/>
                </a:solidFill>
                <a:latin typeface="微软雅黑" panose="020B0503020204020204" pitchFamily="34" charset="-122"/>
                <a:ea typeface="微软雅黑" panose="020B0503020204020204" pitchFamily="34" charset="-122"/>
                <a:cs typeface="+mj-cs"/>
              </a:rPr>
              <a:t>20</a:t>
            </a:r>
            <a:r>
              <a:rPr lang="zh-CN" altLang="en-US" sz="2800" b="1" kern="0" dirty="0" smtClean="0">
                <a:solidFill>
                  <a:srgbClr val="0000FF"/>
                </a:solidFill>
                <a:latin typeface="微软雅黑" panose="020B0503020204020204" pitchFamily="34" charset="-122"/>
                <a:ea typeface="微软雅黑" panose="020B0503020204020204" pitchFamily="34" charset="-122"/>
                <a:cs typeface="+mj-cs"/>
              </a:rPr>
              <a:t>日</a:t>
            </a:r>
            <a:endParaRPr lang="zh-CN" altLang="en-US" sz="2800" b="1" kern="0" dirty="0">
              <a:solidFill>
                <a:srgbClr val="0000FF"/>
              </a:solidFill>
              <a:latin typeface="微软雅黑" panose="020B0503020204020204" pitchFamily="34" charset="-122"/>
              <a:ea typeface="微软雅黑" panose="020B0503020204020204" pitchFamily="34" charset="-122"/>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B91C3C8-ECA1-4269-A7FA-E0CCAE4BA409}" type="slidenum">
              <a:rPr lang="en-US" altLang="zh-CN" smtClean="0"/>
            </a:fld>
            <a:endParaRPr lang="en-US" altLang="zh-CN" dirty="0"/>
          </a:p>
        </p:txBody>
      </p:sp>
      <p:sp>
        <p:nvSpPr>
          <p:cNvPr id="4" name="矩形 3"/>
          <p:cNvSpPr/>
          <p:nvPr/>
        </p:nvSpPr>
        <p:spPr>
          <a:xfrm>
            <a:off x="263352" y="1189578"/>
            <a:ext cx="3916457" cy="583238"/>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46800" rIns="90000" bIns="46800" anchor="ctr">
            <a:spAutoFit/>
          </a:bodyPr>
          <a:lstStyle/>
          <a:p>
            <a:pPr algn="just">
              <a:lnSpc>
                <a:spcPct val="150000"/>
              </a:lnSpc>
            </a:pPr>
            <a:r>
              <a:rPr lang="zh-CN" altLang="en-US" sz="2400" b="1" dirty="0" smtClean="0">
                <a:solidFill>
                  <a:srgbClr val="1F12CC"/>
                </a:solidFill>
                <a:latin typeface="微软雅黑" panose="020B0503020204020204" pitchFamily="34" charset="-122"/>
                <a:ea typeface="微软雅黑" panose="020B0503020204020204" pitchFamily="34" charset="-122"/>
              </a:rPr>
              <a:t>部署</a:t>
            </a:r>
            <a:r>
              <a:rPr lang="en-US" altLang="zh-CN" sz="2400" b="1" dirty="0" smtClean="0">
                <a:solidFill>
                  <a:srgbClr val="1F12CC"/>
                </a:solidFill>
                <a:latin typeface="微软雅黑" panose="020B0503020204020204" pitchFamily="34" charset="-122"/>
                <a:ea typeface="微软雅黑" panose="020B0503020204020204" pitchFamily="34" charset="-122"/>
              </a:rPr>
              <a:t>2022</a:t>
            </a:r>
            <a:r>
              <a:rPr lang="zh-CN" altLang="en-US" sz="2400" b="1" dirty="0" smtClean="0">
                <a:solidFill>
                  <a:srgbClr val="1F12CC"/>
                </a:solidFill>
                <a:latin typeface="微软雅黑" panose="020B0503020204020204" pitchFamily="34" charset="-122"/>
                <a:ea typeface="微软雅黑" panose="020B0503020204020204" pitchFamily="34" charset="-122"/>
              </a:rPr>
              <a:t>经济工作</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5" name="矩形 4"/>
          <p:cNvSpPr/>
          <p:nvPr/>
        </p:nvSpPr>
        <p:spPr>
          <a:xfrm>
            <a:off x="803412" y="1780829"/>
            <a:ext cx="10585176" cy="1286510"/>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indent="457200" algn="just">
              <a:lnSpc>
                <a:spcPct val="150000"/>
              </a:lnSpc>
              <a:buClr>
                <a:srgbClr val="C00000"/>
              </a:buClr>
            </a:pPr>
            <a:r>
              <a:rPr lang="en-US" altLang="zh-CN" sz="2400" b="1" dirty="0">
                <a:solidFill>
                  <a:srgbClr val="002060"/>
                </a:solidFill>
                <a:latin typeface="微软雅黑" panose="020B0503020204020204" pitchFamily="34" charset="-122"/>
                <a:ea typeface="微软雅黑" panose="020B0503020204020204" pitchFamily="34" charset="-122"/>
              </a:rPr>
              <a:t>2022</a:t>
            </a:r>
            <a:r>
              <a:rPr lang="zh-CN" altLang="en-US" sz="2400" b="1" dirty="0">
                <a:solidFill>
                  <a:srgbClr val="002060"/>
                </a:solidFill>
                <a:latin typeface="微软雅黑" panose="020B0503020204020204" pitchFamily="34" charset="-122"/>
                <a:ea typeface="微软雅黑" panose="020B0503020204020204" pitchFamily="34" charset="-122"/>
              </a:rPr>
              <a:t>年将召开党的二十大，这是党和国家政治生活中的一件大事，要保持平稳健康的经济环境、国泰民安的社会环境、风清气正的政治环境。</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8" name="矩形 7"/>
          <p:cNvSpPr/>
          <p:nvPr/>
        </p:nvSpPr>
        <p:spPr>
          <a:xfrm>
            <a:off x="299356" y="2974500"/>
            <a:ext cx="11593288" cy="3413412"/>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marL="342900" indent="-342900" algn="just">
              <a:lnSpc>
                <a:spcPct val="150000"/>
              </a:lnSpc>
              <a:buClr>
                <a:srgbClr val="C00000"/>
              </a:buClr>
              <a:buFont typeface="Wingdings" panose="05000000000000000000" pitchFamily="2" charset="2"/>
              <a:buChar char="l"/>
            </a:pPr>
            <a:r>
              <a:rPr lang="zh-CN" altLang="en-US" sz="2000" b="1" dirty="0">
                <a:solidFill>
                  <a:srgbClr val="002060"/>
                </a:solidFill>
                <a:latin typeface="微软雅黑" panose="020B0503020204020204" pitchFamily="34" charset="-122"/>
                <a:ea typeface="微软雅黑" panose="020B0503020204020204" pitchFamily="34" charset="-122"/>
              </a:rPr>
              <a:t>以习近平新时代中国特色社会主义思想为指导</a:t>
            </a:r>
            <a:r>
              <a:rPr lang="zh-CN" altLang="en-US" sz="2000" dirty="0">
                <a:solidFill>
                  <a:srgbClr val="002060"/>
                </a:solidFill>
                <a:latin typeface="微软雅黑" panose="020B0503020204020204" pitchFamily="34" charset="-122"/>
                <a:ea typeface="微软雅黑" panose="020B0503020204020204" pitchFamily="34" charset="-122"/>
              </a:rPr>
              <a:t>，全面贯彻落实党的十九大和十九届历次全会精神，弘扬伟大建党</a:t>
            </a:r>
            <a:r>
              <a:rPr lang="zh-CN" altLang="en-US" sz="2000" dirty="0" smtClean="0">
                <a:solidFill>
                  <a:srgbClr val="002060"/>
                </a:solidFill>
                <a:latin typeface="微软雅黑" panose="020B0503020204020204" pitchFamily="34" charset="-122"/>
                <a:ea typeface="微软雅黑" panose="020B0503020204020204" pitchFamily="34" charset="-122"/>
              </a:rPr>
              <a:t>精神</a:t>
            </a:r>
            <a:endParaRPr lang="en-US" altLang="zh-CN" sz="20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000" dirty="0" smtClean="0">
                <a:solidFill>
                  <a:srgbClr val="002060"/>
                </a:solidFill>
                <a:latin typeface="微软雅黑" panose="020B0503020204020204" pitchFamily="34" charset="-122"/>
                <a:ea typeface="微软雅黑" panose="020B0503020204020204" pitchFamily="34" charset="-122"/>
              </a:rPr>
              <a:t>坚持</a:t>
            </a:r>
            <a:r>
              <a:rPr lang="zh-CN" altLang="en-US" sz="2000" b="1" dirty="0">
                <a:solidFill>
                  <a:srgbClr val="002060"/>
                </a:solidFill>
                <a:latin typeface="微软雅黑" panose="020B0503020204020204" pitchFamily="34" charset="-122"/>
                <a:ea typeface="微软雅黑" panose="020B0503020204020204" pitchFamily="34" charset="-122"/>
              </a:rPr>
              <a:t>稳中求进</a:t>
            </a:r>
            <a:r>
              <a:rPr lang="zh-CN" altLang="en-US" sz="2000" dirty="0">
                <a:solidFill>
                  <a:srgbClr val="002060"/>
                </a:solidFill>
                <a:latin typeface="微软雅黑" panose="020B0503020204020204" pitchFamily="34" charset="-122"/>
                <a:ea typeface="微软雅黑" panose="020B0503020204020204" pitchFamily="34" charset="-122"/>
              </a:rPr>
              <a:t>工作总基调，完整、准确、全面贯彻新发展理念，加快构建新发展格局，全面深化改革开放，坚持创新驱动发展，推动高质量</a:t>
            </a:r>
            <a:r>
              <a:rPr lang="zh-CN" altLang="en-US" sz="2000" dirty="0" smtClean="0">
                <a:solidFill>
                  <a:srgbClr val="002060"/>
                </a:solidFill>
                <a:latin typeface="微软雅黑" panose="020B0503020204020204" pitchFamily="34" charset="-122"/>
                <a:ea typeface="微软雅黑" panose="020B0503020204020204" pitchFamily="34" charset="-122"/>
              </a:rPr>
              <a:t>发展</a:t>
            </a:r>
            <a:endParaRPr lang="en-US" altLang="zh-CN" sz="20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000" dirty="0" smtClean="0">
                <a:solidFill>
                  <a:srgbClr val="002060"/>
                </a:solidFill>
                <a:latin typeface="微软雅黑" panose="020B0503020204020204" pitchFamily="34" charset="-122"/>
                <a:ea typeface="微软雅黑" panose="020B0503020204020204" pitchFamily="34" charset="-122"/>
              </a:rPr>
              <a:t>坚持</a:t>
            </a:r>
            <a:r>
              <a:rPr lang="zh-CN" altLang="en-US" sz="2000" b="1" dirty="0">
                <a:solidFill>
                  <a:srgbClr val="002060"/>
                </a:solidFill>
                <a:latin typeface="微软雅黑" panose="020B0503020204020204" pitchFamily="34" charset="-122"/>
                <a:ea typeface="微软雅黑" panose="020B0503020204020204" pitchFamily="34" charset="-122"/>
              </a:rPr>
              <a:t>以供给侧结构性改革</a:t>
            </a:r>
            <a:r>
              <a:rPr lang="zh-CN" altLang="en-US" sz="2000" dirty="0">
                <a:solidFill>
                  <a:srgbClr val="002060"/>
                </a:solidFill>
                <a:latin typeface="微软雅黑" panose="020B0503020204020204" pitchFamily="34" charset="-122"/>
                <a:ea typeface="微软雅黑" panose="020B0503020204020204" pitchFamily="34" charset="-122"/>
              </a:rPr>
              <a:t>为主线，统筹疫情防控和经济社会发展，统筹发展和</a:t>
            </a:r>
            <a:r>
              <a:rPr lang="zh-CN" altLang="en-US" sz="2000" dirty="0" smtClean="0">
                <a:solidFill>
                  <a:srgbClr val="002060"/>
                </a:solidFill>
                <a:latin typeface="微软雅黑" panose="020B0503020204020204" pitchFamily="34" charset="-122"/>
                <a:ea typeface="微软雅黑" panose="020B0503020204020204" pitchFamily="34" charset="-122"/>
              </a:rPr>
              <a:t>安全</a:t>
            </a:r>
            <a:endParaRPr lang="en-US" altLang="zh-CN" sz="20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000" dirty="0" smtClean="0">
                <a:solidFill>
                  <a:srgbClr val="002060"/>
                </a:solidFill>
                <a:latin typeface="微软雅黑" panose="020B0503020204020204" pitchFamily="34" charset="-122"/>
                <a:ea typeface="微软雅黑" panose="020B0503020204020204" pitchFamily="34" charset="-122"/>
              </a:rPr>
              <a:t>继续</a:t>
            </a:r>
            <a:r>
              <a:rPr lang="zh-CN" altLang="en-US" sz="2000" dirty="0">
                <a:solidFill>
                  <a:srgbClr val="002060"/>
                </a:solidFill>
                <a:latin typeface="微软雅黑" panose="020B0503020204020204" pitchFamily="34" charset="-122"/>
                <a:ea typeface="微软雅黑" panose="020B0503020204020204" pitchFamily="34" charset="-122"/>
              </a:rPr>
              <a:t>做好</a:t>
            </a:r>
            <a:r>
              <a:rPr lang="zh-CN" altLang="en-US" sz="2000" b="1" dirty="0">
                <a:solidFill>
                  <a:srgbClr val="002060"/>
                </a:solidFill>
                <a:latin typeface="微软雅黑" panose="020B0503020204020204" pitchFamily="34" charset="-122"/>
                <a:ea typeface="微软雅黑" panose="020B0503020204020204" pitchFamily="34" charset="-122"/>
              </a:rPr>
              <a:t>“六稳”、“六保”</a:t>
            </a:r>
            <a:r>
              <a:rPr lang="zh-CN" altLang="en-US" sz="2000" dirty="0">
                <a:solidFill>
                  <a:srgbClr val="002060"/>
                </a:solidFill>
                <a:latin typeface="微软雅黑" panose="020B0503020204020204" pitchFamily="34" charset="-122"/>
                <a:ea typeface="微软雅黑" panose="020B0503020204020204" pitchFamily="34" charset="-122"/>
              </a:rPr>
              <a:t>工作，持续改善民生，着力稳定宏观经济</a:t>
            </a:r>
            <a:r>
              <a:rPr lang="zh-CN" altLang="en-US" sz="2000" dirty="0" smtClean="0">
                <a:solidFill>
                  <a:srgbClr val="002060"/>
                </a:solidFill>
                <a:latin typeface="微软雅黑" panose="020B0503020204020204" pitchFamily="34" charset="-122"/>
                <a:ea typeface="微软雅黑" panose="020B0503020204020204" pitchFamily="34" charset="-122"/>
              </a:rPr>
              <a:t>大盘</a:t>
            </a:r>
            <a:endParaRPr lang="en-US" altLang="zh-CN" sz="20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000" dirty="0" smtClean="0">
                <a:solidFill>
                  <a:srgbClr val="002060"/>
                </a:solidFill>
                <a:latin typeface="微软雅黑" panose="020B0503020204020204" pitchFamily="34" charset="-122"/>
                <a:ea typeface="微软雅黑" panose="020B0503020204020204" pitchFamily="34" charset="-122"/>
              </a:rPr>
              <a:t>保持</a:t>
            </a:r>
            <a:r>
              <a:rPr lang="zh-CN" altLang="en-US" sz="2000" dirty="0">
                <a:solidFill>
                  <a:srgbClr val="002060"/>
                </a:solidFill>
                <a:latin typeface="微软雅黑" panose="020B0503020204020204" pitchFamily="34" charset="-122"/>
                <a:ea typeface="微软雅黑" panose="020B0503020204020204" pitchFamily="34" charset="-122"/>
              </a:rPr>
              <a:t>经济运行在合理区间，</a:t>
            </a:r>
            <a:r>
              <a:rPr lang="zh-CN" altLang="en-US" sz="2000" b="1" dirty="0">
                <a:solidFill>
                  <a:srgbClr val="002060"/>
                </a:solidFill>
                <a:latin typeface="微软雅黑" panose="020B0503020204020204" pitchFamily="34" charset="-122"/>
                <a:ea typeface="微软雅黑" panose="020B0503020204020204" pitchFamily="34" charset="-122"/>
              </a:rPr>
              <a:t>保持社会大局稳定，迎接党的二十大胜利</a:t>
            </a:r>
            <a:r>
              <a:rPr lang="zh-CN" altLang="en-US" sz="2000" b="1" dirty="0" smtClean="0">
                <a:solidFill>
                  <a:srgbClr val="002060"/>
                </a:solidFill>
                <a:latin typeface="微软雅黑" panose="020B0503020204020204" pitchFamily="34" charset="-122"/>
                <a:ea typeface="微软雅黑" panose="020B0503020204020204" pitchFamily="34" charset="-122"/>
              </a:rPr>
              <a:t>召开</a:t>
            </a:r>
            <a:endParaRPr lang="zh-CN" altLang="en-US" sz="2000" b="1" dirty="0">
              <a:solidFill>
                <a:srgbClr val="002060"/>
              </a:solidFill>
              <a:latin typeface="微软雅黑" panose="020B0503020204020204" pitchFamily="34" charset="-122"/>
              <a:ea typeface="微软雅黑" panose="020B0503020204020204" pitchFamily="34" charset="-122"/>
            </a:endParaRPr>
          </a:p>
        </p:txBody>
      </p:sp>
      <p:sp>
        <p:nvSpPr>
          <p:cNvPr id="9" name="矩形 8"/>
          <p:cNvSpPr/>
          <p:nvPr/>
        </p:nvSpPr>
        <p:spPr>
          <a:xfrm>
            <a:off x="49254" y="261473"/>
            <a:ext cx="11877875" cy="460375"/>
          </a:xfrm>
          <a:prstGeom prst="rect">
            <a:avLst/>
          </a:prstGeom>
          <a:noFill/>
        </p:spPr>
        <p:txBody>
          <a:bodyPr wrap="square" rtlCol="0" anchor="t">
            <a:spAutoFit/>
            <a:scene3d>
              <a:camera prst="orthographicFront"/>
              <a:lightRig rig="threePt" dir="t"/>
            </a:scene3d>
          </a:bodyPr>
          <a:lstStyle/>
          <a:p>
            <a:pPr lvl="0" algn="l">
              <a:buClrTx/>
              <a:buSzTx/>
            </a:pP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（二）</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2021</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年中央经济会议精神</a:t>
            </a:r>
            <a:endPar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B91C3C8-ECA1-4269-A7FA-E0CCAE4BA409}" type="slidenum">
              <a:rPr lang="en-US" altLang="zh-CN" smtClean="0"/>
            </a:fld>
            <a:endParaRPr lang="en-US" altLang="zh-CN" dirty="0"/>
          </a:p>
        </p:txBody>
      </p:sp>
      <p:sp>
        <p:nvSpPr>
          <p:cNvPr id="4" name="矩形 3"/>
          <p:cNvSpPr/>
          <p:nvPr/>
        </p:nvSpPr>
        <p:spPr>
          <a:xfrm>
            <a:off x="263352" y="1189578"/>
            <a:ext cx="3916457" cy="583238"/>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46800" rIns="90000" bIns="46800" anchor="ctr">
            <a:spAutoFit/>
          </a:bodyPr>
          <a:lstStyle/>
          <a:p>
            <a:pPr algn="just">
              <a:lnSpc>
                <a:spcPct val="150000"/>
              </a:lnSpc>
            </a:pPr>
            <a:r>
              <a:rPr lang="zh-CN" altLang="en-US" sz="2400" b="1" dirty="0" smtClean="0">
                <a:solidFill>
                  <a:srgbClr val="1F12CC"/>
                </a:solidFill>
                <a:latin typeface="微软雅黑" panose="020B0503020204020204" pitchFamily="34" charset="-122"/>
                <a:ea typeface="微软雅黑" panose="020B0503020204020204" pitchFamily="34" charset="-122"/>
              </a:rPr>
              <a:t>部署</a:t>
            </a:r>
            <a:r>
              <a:rPr lang="en-US" altLang="zh-CN" sz="2400" b="1" dirty="0" smtClean="0">
                <a:solidFill>
                  <a:srgbClr val="1F12CC"/>
                </a:solidFill>
                <a:latin typeface="微软雅黑" panose="020B0503020204020204" pitchFamily="34" charset="-122"/>
                <a:ea typeface="微软雅黑" panose="020B0503020204020204" pitchFamily="34" charset="-122"/>
              </a:rPr>
              <a:t>2022</a:t>
            </a:r>
            <a:r>
              <a:rPr lang="zh-CN" altLang="en-US" sz="2400" b="1" dirty="0" smtClean="0">
                <a:solidFill>
                  <a:srgbClr val="1F12CC"/>
                </a:solidFill>
                <a:latin typeface="微软雅黑" panose="020B0503020204020204" pitchFamily="34" charset="-122"/>
                <a:ea typeface="微软雅黑" panose="020B0503020204020204" pitchFamily="34" charset="-122"/>
              </a:rPr>
              <a:t>经济工作</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8" name="矩形 7"/>
          <p:cNvSpPr/>
          <p:nvPr/>
        </p:nvSpPr>
        <p:spPr>
          <a:xfrm>
            <a:off x="1715578" y="2878736"/>
            <a:ext cx="3401433" cy="590400"/>
          </a:xfrm>
          <a:prstGeom prst="rect">
            <a:avLst/>
          </a:prstGeom>
          <a:noFill/>
          <a:ln w="28575">
            <a:solidFill>
              <a:srgbClr val="C00000"/>
            </a:solidFill>
            <a:prstDash val="solid"/>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algn="just">
              <a:lnSpc>
                <a:spcPct val="150000"/>
              </a:lnSpc>
              <a:buClr>
                <a:srgbClr val="C00000"/>
              </a:buClr>
            </a:pPr>
            <a:r>
              <a:rPr lang="zh-CN" altLang="en-US" sz="2000" b="1" dirty="0">
                <a:solidFill>
                  <a:srgbClr val="002060"/>
                </a:solidFill>
                <a:latin typeface="微软雅黑" panose="020B0503020204020204" pitchFamily="34" charset="-122"/>
                <a:ea typeface="微软雅黑" panose="020B0503020204020204" pitchFamily="34" charset="-122"/>
              </a:rPr>
              <a:t>宏观政策要稳健</a:t>
            </a:r>
            <a:r>
              <a:rPr lang="zh-CN" altLang="en-US" sz="2000" b="1" dirty="0" smtClean="0">
                <a:solidFill>
                  <a:srgbClr val="002060"/>
                </a:solidFill>
                <a:latin typeface="微软雅黑" panose="020B0503020204020204" pitchFamily="34" charset="-122"/>
                <a:ea typeface="微软雅黑" panose="020B0503020204020204" pitchFamily="34" charset="-122"/>
              </a:rPr>
              <a:t>有效</a:t>
            </a:r>
            <a:endParaRPr lang="en-US" altLang="zh-CN" sz="2000" b="1" dirty="0" smtClean="0">
              <a:solidFill>
                <a:srgbClr val="002060"/>
              </a:solidFill>
              <a:latin typeface="微软雅黑" panose="020B0503020204020204" pitchFamily="34" charset="-122"/>
              <a:ea typeface="微软雅黑" panose="020B0503020204020204" pitchFamily="34" charset="-122"/>
            </a:endParaRPr>
          </a:p>
        </p:txBody>
      </p:sp>
      <p:sp>
        <p:nvSpPr>
          <p:cNvPr id="7" name="圆角矩形 6"/>
          <p:cNvSpPr/>
          <p:nvPr/>
        </p:nvSpPr>
        <p:spPr bwMode="auto">
          <a:xfrm>
            <a:off x="2762765" y="1913647"/>
            <a:ext cx="6480720" cy="792088"/>
          </a:xfrm>
          <a:prstGeom prst="roundRect">
            <a:avLst/>
          </a:prstGeom>
          <a:solidFill>
            <a:srgbClr val="C00000"/>
          </a:solidFill>
          <a:ln w="38100" cap="flat" cmpd="sng" algn="ctr">
            <a:solidFill>
              <a:srgbClr val="C00000"/>
            </a:solidFill>
            <a:prstDash val="solid"/>
            <a:round/>
            <a:headEnd type="none" w="med" len="med"/>
            <a:tailEnd type="none" w="med" len="med"/>
          </a:ln>
        </p:spPr>
        <p:txBody>
          <a:bodyPr vert="horz" wrap="square" lIns="91440" tIns="45720" rIns="91440" bIns="45720" numCol="1" rtlCol="0" anchor="ctr" anchorCtr="0" compatLnSpc="1"/>
          <a:lstStyle/>
          <a:p>
            <a:pPr algn="ctr" defTabSz="1008380" eaLnBrk="1" hangingPunct="1"/>
            <a:r>
              <a:rPr lang="en-US" altLang="zh-CN" sz="2800" b="1" dirty="0" smtClean="0">
                <a:solidFill>
                  <a:srgbClr val="FFFFFF"/>
                </a:solidFill>
                <a:latin typeface="微软雅黑" panose="020B0503020204020204" pitchFamily="34" charset="-122"/>
                <a:ea typeface="微软雅黑" panose="020B0503020204020204" pitchFamily="34" charset="-122"/>
              </a:rPr>
              <a:t>2022</a:t>
            </a:r>
            <a:r>
              <a:rPr lang="zh-CN" altLang="en-US" sz="2800" b="1" dirty="0" smtClean="0">
                <a:solidFill>
                  <a:srgbClr val="FFFFFF"/>
                </a:solidFill>
                <a:latin typeface="微软雅黑" panose="020B0503020204020204" pitchFamily="34" charset="-122"/>
                <a:ea typeface="微软雅黑" panose="020B0503020204020204" pitchFamily="34" charset="-122"/>
              </a:rPr>
              <a:t>年七项重点任务</a:t>
            </a:r>
            <a:endParaRPr kumimoji="0" lang="zh-CN" altLang="en-US" sz="28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15" name="矩形 14"/>
          <p:cNvSpPr/>
          <p:nvPr/>
        </p:nvSpPr>
        <p:spPr>
          <a:xfrm>
            <a:off x="1715577" y="3821740"/>
            <a:ext cx="3401433" cy="1105088"/>
          </a:xfrm>
          <a:prstGeom prst="rect">
            <a:avLst/>
          </a:prstGeom>
          <a:noFill/>
          <a:ln w="28575">
            <a:solidFill>
              <a:srgbClr val="C00000"/>
            </a:solidFill>
            <a:prstDash val="solid"/>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algn="just">
              <a:lnSpc>
                <a:spcPct val="150000"/>
              </a:lnSpc>
              <a:buClr>
                <a:srgbClr val="C00000"/>
              </a:buClr>
            </a:pPr>
            <a:r>
              <a:rPr lang="zh-CN" altLang="en-US" sz="2000" b="1" dirty="0">
                <a:solidFill>
                  <a:srgbClr val="002060"/>
                </a:solidFill>
                <a:latin typeface="微软雅黑" panose="020B0503020204020204" pitchFamily="34" charset="-122"/>
                <a:ea typeface="微软雅黑" panose="020B0503020204020204" pitchFamily="34" charset="-122"/>
              </a:rPr>
              <a:t>宏观政微观政策要持续激发市场主体活力策要稳健</a:t>
            </a:r>
            <a:r>
              <a:rPr lang="zh-CN" altLang="en-US" sz="2000" b="1" dirty="0" smtClean="0">
                <a:solidFill>
                  <a:srgbClr val="002060"/>
                </a:solidFill>
                <a:latin typeface="微软雅黑" panose="020B0503020204020204" pitchFamily="34" charset="-122"/>
                <a:ea typeface="微软雅黑" panose="020B0503020204020204" pitchFamily="34" charset="-122"/>
              </a:rPr>
              <a:t>有效</a:t>
            </a:r>
            <a:endParaRPr lang="en-US" altLang="zh-CN" sz="2000" b="1" dirty="0" smtClean="0">
              <a:solidFill>
                <a:srgbClr val="002060"/>
              </a:solidFill>
              <a:latin typeface="微软雅黑" panose="020B0503020204020204" pitchFamily="34" charset="-122"/>
              <a:ea typeface="微软雅黑" panose="020B0503020204020204" pitchFamily="34" charset="-122"/>
            </a:endParaRPr>
          </a:p>
        </p:txBody>
      </p:sp>
      <p:sp>
        <p:nvSpPr>
          <p:cNvPr id="6" name="圆角矩形 5"/>
          <p:cNvSpPr/>
          <p:nvPr/>
        </p:nvSpPr>
        <p:spPr bwMode="auto">
          <a:xfrm>
            <a:off x="6413156" y="2843013"/>
            <a:ext cx="576000" cy="576000"/>
          </a:xfrm>
          <a:prstGeom prst="roundRect">
            <a:avLst/>
          </a:prstGeom>
          <a:solidFill>
            <a:srgbClr val="C0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1" compatLnSpc="1"/>
          <a:lstStyle/>
          <a:p>
            <a:pPr marL="0" marR="0" indent="0" algn="l" defTabSz="100838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rPr>
              <a:t>四</a:t>
            </a:r>
            <a:endPar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16" name="圆角矩形 15"/>
          <p:cNvSpPr/>
          <p:nvPr/>
        </p:nvSpPr>
        <p:spPr bwMode="auto">
          <a:xfrm>
            <a:off x="911424" y="5508885"/>
            <a:ext cx="576000" cy="576000"/>
          </a:xfrm>
          <a:prstGeom prst="roundRect">
            <a:avLst/>
          </a:prstGeom>
          <a:solidFill>
            <a:srgbClr val="C0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1" compatLnSpc="1"/>
          <a:lstStyle/>
          <a:p>
            <a:pPr marL="0" marR="0" indent="0" algn="l" defTabSz="100838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rPr>
              <a:t>三</a:t>
            </a:r>
            <a:endPar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17" name="圆角矩形 16"/>
          <p:cNvSpPr/>
          <p:nvPr/>
        </p:nvSpPr>
        <p:spPr bwMode="auto">
          <a:xfrm>
            <a:off x="911424" y="4086284"/>
            <a:ext cx="576000" cy="576000"/>
          </a:xfrm>
          <a:prstGeom prst="roundRect">
            <a:avLst/>
          </a:prstGeom>
          <a:solidFill>
            <a:srgbClr val="C0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1" compatLnSpc="1"/>
          <a:lstStyle/>
          <a:p>
            <a:pPr marL="0" marR="0" indent="0" algn="l" defTabSz="100838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rPr>
              <a:t>二</a:t>
            </a:r>
            <a:endPar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18" name="圆角矩形 17"/>
          <p:cNvSpPr/>
          <p:nvPr/>
        </p:nvSpPr>
        <p:spPr bwMode="auto">
          <a:xfrm>
            <a:off x="911424" y="2885936"/>
            <a:ext cx="576000" cy="576000"/>
          </a:xfrm>
          <a:prstGeom prst="roundRect">
            <a:avLst/>
          </a:prstGeom>
          <a:solidFill>
            <a:srgbClr val="C0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1" compatLnSpc="1"/>
          <a:lstStyle/>
          <a:p>
            <a:pPr marL="0" marR="0" indent="0" algn="l" defTabSz="100838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rPr>
              <a:t>一</a:t>
            </a:r>
            <a:endPar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19" name="矩形 18"/>
          <p:cNvSpPr/>
          <p:nvPr/>
        </p:nvSpPr>
        <p:spPr>
          <a:xfrm>
            <a:off x="1715577" y="5271528"/>
            <a:ext cx="3401433" cy="1050714"/>
          </a:xfrm>
          <a:prstGeom prst="rect">
            <a:avLst/>
          </a:prstGeom>
          <a:noFill/>
          <a:ln w="28575">
            <a:solidFill>
              <a:srgbClr val="C00000"/>
            </a:solidFill>
            <a:prstDash val="solid"/>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algn="just">
              <a:lnSpc>
                <a:spcPct val="150000"/>
              </a:lnSpc>
              <a:buClr>
                <a:srgbClr val="C00000"/>
              </a:buClr>
            </a:pPr>
            <a:r>
              <a:rPr lang="zh-CN" altLang="en-US" sz="2000" b="1" dirty="0">
                <a:solidFill>
                  <a:srgbClr val="002060"/>
                </a:solidFill>
                <a:latin typeface="微软雅黑" panose="020B0503020204020204" pitchFamily="34" charset="-122"/>
                <a:ea typeface="微软雅黑" panose="020B0503020204020204" pitchFamily="34" charset="-122"/>
              </a:rPr>
              <a:t>结构政策要着力畅通国民经济循环</a:t>
            </a:r>
            <a:endParaRPr lang="en-US" altLang="zh-CN" sz="2000" b="1" dirty="0" smtClean="0">
              <a:solidFill>
                <a:srgbClr val="002060"/>
              </a:solidFill>
              <a:latin typeface="微软雅黑" panose="020B0503020204020204" pitchFamily="34" charset="-122"/>
              <a:ea typeface="微软雅黑" panose="020B0503020204020204" pitchFamily="34" charset="-122"/>
            </a:endParaRPr>
          </a:p>
        </p:txBody>
      </p:sp>
      <p:sp>
        <p:nvSpPr>
          <p:cNvPr id="20" name="矩形 19"/>
          <p:cNvSpPr/>
          <p:nvPr/>
        </p:nvSpPr>
        <p:spPr>
          <a:xfrm>
            <a:off x="7188187" y="2847054"/>
            <a:ext cx="3503251" cy="640715"/>
          </a:xfrm>
          <a:prstGeom prst="rect">
            <a:avLst/>
          </a:prstGeom>
          <a:noFill/>
          <a:ln w="28575">
            <a:solidFill>
              <a:srgbClr val="C00000"/>
            </a:solidFill>
            <a:prstDash val="solid"/>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algn="just">
              <a:lnSpc>
                <a:spcPct val="150000"/>
              </a:lnSpc>
              <a:buClr>
                <a:srgbClr val="C00000"/>
              </a:buClr>
            </a:pPr>
            <a:r>
              <a:rPr lang="zh-CN" altLang="en-US" sz="2000" b="1" dirty="0">
                <a:solidFill>
                  <a:srgbClr val="002060"/>
                </a:solidFill>
                <a:latin typeface="微软雅黑" panose="020B0503020204020204" pitchFamily="34" charset="-122"/>
                <a:ea typeface="微软雅黑" panose="020B0503020204020204" pitchFamily="34" charset="-122"/>
              </a:rPr>
              <a:t>科技政策要扎实落地</a:t>
            </a:r>
            <a:endParaRPr lang="zh-CN" altLang="en-US" sz="2400" b="1" dirty="0" smtClean="0">
              <a:solidFill>
                <a:srgbClr val="FF0000"/>
              </a:solidFill>
              <a:latin typeface="微软雅黑" panose="020B0503020204020204" pitchFamily="34" charset="-122"/>
              <a:ea typeface="微软雅黑" panose="020B0503020204020204" pitchFamily="34" charset="-122"/>
            </a:endParaRPr>
          </a:p>
        </p:txBody>
      </p:sp>
      <p:sp>
        <p:nvSpPr>
          <p:cNvPr id="21" name="矩形 20"/>
          <p:cNvSpPr/>
          <p:nvPr/>
        </p:nvSpPr>
        <p:spPr>
          <a:xfrm>
            <a:off x="7188186" y="4449422"/>
            <a:ext cx="3503251" cy="1105088"/>
          </a:xfrm>
          <a:prstGeom prst="rect">
            <a:avLst/>
          </a:prstGeom>
          <a:noFill/>
          <a:ln w="28575">
            <a:solidFill>
              <a:srgbClr val="C00000"/>
            </a:solidFill>
            <a:prstDash val="solid"/>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algn="just">
              <a:lnSpc>
                <a:spcPct val="150000"/>
              </a:lnSpc>
              <a:buClr>
                <a:srgbClr val="C00000"/>
              </a:buClr>
            </a:pPr>
            <a:r>
              <a:rPr lang="zh-CN" altLang="en-US" sz="2000" b="1" dirty="0">
                <a:solidFill>
                  <a:srgbClr val="002060"/>
                </a:solidFill>
                <a:latin typeface="微软雅黑" panose="020B0503020204020204" pitchFamily="34" charset="-122"/>
                <a:ea typeface="微软雅黑" panose="020B0503020204020204" pitchFamily="34" charset="-122"/>
              </a:rPr>
              <a:t>区域政策要增强发展的平衡性协调性</a:t>
            </a:r>
            <a:endParaRPr lang="en-US" altLang="zh-CN" sz="2000" b="1" dirty="0" smtClean="0">
              <a:solidFill>
                <a:srgbClr val="002060"/>
              </a:solidFill>
              <a:latin typeface="微软雅黑" panose="020B0503020204020204" pitchFamily="34" charset="-122"/>
              <a:ea typeface="微软雅黑" panose="020B0503020204020204" pitchFamily="34" charset="-122"/>
            </a:endParaRPr>
          </a:p>
        </p:txBody>
      </p:sp>
      <p:sp>
        <p:nvSpPr>
          <p:cNvPr id="22" name="矩形 21"/>
          <p:cNvSpPr/>
          <p:nvPr/>
        </p:nvSpPr>
        <p:spPr>
          <a:xfrm>
            <a:off x="7188186" y="3681691"/>
            <a:ext cx="3503251" cy="643423"/>
          </a:xfrm>
          <a:prstGeom prst="rect">
            <a:avLst/>
          </a:prstGeom>
          <a:noFill/>
          <a:ln w="28575">
            <a:solidFill>
              <a:srgbClr val="C00000"/>
            </a:solidFill>
            <a:prstDash val="solid"/>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algn="just">
              <a:lnSpc>
                <a:spcPct val="150000"/>
              </a:lnSpc>
              <a:buClr>
                <a:srgbClr val="C00000"/>
              </a:buClr>
            </a:pPr>
            <a:r>
              <a:rPr lang="zh-CN" altLang="en-US" sz="2000" b="1" dirty="0">
                <a:solidFill>
                  <a:srgbClr val="002060"/>
                </a:solidFill>
                <a:latin typeface="微软雅黑" panose="020B0503020204020204" pitchFamily="34" charset="-122"/>
                <a:ea typeface="微软雅黑" panose="020B0503020204020204" pitchFamily="34" charset="-122"/>
              </a:rPr>
              <a:t>改革开放政策要激活发展动力</a:t>
            </a:r>
            <a:endParaRPr lang="en-US" altLang="zh-CN" sz="2000" b="1" dirty="0" smtClean="0">
              <a:solidFill>
                <a:srgbClr val="002060"/>
              </a:solidFill>
              <a:latin typeface="微软雅黑" panose="020B0503020204020204" pitchFamily="34" charset="-122"/>
              <a:ea typeface="微软雅黑" panose="020B0503020204020204" pitchFamily="34" charset="-122"/>
            </a:endParaRPr>
          </a:p>
        </p:txBody>
      </p:sp>
      <p:sp>
        <p:nvSpPr>
          <p:cNvPr id="23" name="矩形 22"/>
          <p:cNvSpPr/>
          <p:nvPr/>
        </p:nvSpPr>
        <p:spPr>
          <a:xfrm>
            <a:off x="7188187" y="5678819"/>
            <a:ext cx="3503250" cy="643423"/>
          </a:xfrm>
          <a:prstGeom prst="rect">
            <a:avLst/>
          </a:prstGeom>
          <a:noFill/>
          <a:ln w="28575">
            <a:solidFill>
              <a:srgbClr val="C00000"/>
            </a:solidFill>
            <a:prstDash val="solid"/>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algn="just">
              <a:lnSpc>
                <a:spcPct val="150000"/>
              </a:lnSpc>
              <a:buClr>
                <a:srgbClr val="C00000"/>
              </a:buClr>
            </a:pPr>
            <a:r>
              <a:rPr lang="zh-CN" altLang="en-US" sz="2000" b="1" dirty="0">
                <a:solidFill>
                  <a:srgbClr val="002060"/>
                </a:solidFill>
                <a:latin typeface="微软雅黑" panose="020B0503020204020204" pitchFamily="34" charset="-122"/>
                <a:ea typeface="微软雅黑" panose="020B0503020204020204" pitchFamily="34" charset="-122"/>
              </a:rPr>
              <a:t>社会政策要兜住兜牢民生</a:t>
            </a:r>
            <a:r>
              <a:rPr lang="zh-CN" altLang="en-US" sz="2000" b="1" dirty="0" smtClean="0">
                <a:solidFill>
                  <a:srgbClr val="002060"/>
                </a:solidFill>
                <a:latin typeface="微软雅黑" panose="020B0503020204020204" pitchFamily="34" charset="-122"/>
                <a:ea typeface="微软雅黑" panose="020B0503020204020204" pitchFamily="34" charset="-122"/>
              </a:rPr>
              <a:t>底线</a:t>
            </a:r>
            <a:endParaRPr lang="en-US" altLang="zh-CN" sz="2000" b="1" dirty="0" smtClean="0">
              <a:solidFill>
                <a:srgbClr val="002060"/>
              </a:solidFill>
              <a:latin typeface="微软雅黑" panose="020B0503020204020204" pitchFamily="34" charset="-122"/>
              <a:ea typeface="微软雅黑" panose="020B0503020204020204" pitchFamily="34" charset="-122"/>
            </a:endParaRPr>
          </a:p>
        </p:txBody>
      </p:sp>
      <p:sp>
        <p:nvSpPr>
          <p:cNvPr id="24" name="圆角矩形 23"/>
          <p:cNvSpPr/>
          <p:nvPr/>
        </p:nvSpPr>
        <p:spPr bwMode="auto">
          <a:xfrm>
            <a:off x="6413156" y="3719843"/>
            <a:ext cx="576000" cy="576000"/>
          </a:xfrm>
          <a:prstGeom prst="roundRect">
            <a:avLst/>
          </a:prstGeom>
          <a:solidFill>
            <a:srgbClr val="C0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1" compatLnSpc="1"/>
          <a:lstStyle/>
          <a:p>
            <a:pPr marL="0" marR="0" indent="0" algn="l" defTabSz="100838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rPr>
              <a:t>五</a:t>
            </a:r>
            <a:endPar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25" name="圆角矩形 24"/>
          <p:cNvSpPr/>
          <p:nvPr/>
        </p:nvSpPr>
        <p:spPr bwMode="auto">
          <a:xfrm>
            <a:off x="6413156" y="4711334"/>
            <a:ext cx="576000" cy="576000"/>
          </a:xfrm>
          <a:prstGeom prst="roundRect">
            <a:avLst/>
          </a:prstGeom>
          <a:solidFill>
            <a:srgbClr val="C0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1" compatLnSpc="1"/>
          <a:lstStyle/>
          <a:p>
            <a:pPr marL="0" marR="0" indent="0" algn="l" defTabSz="1008380" rtl="0" eaLnBrk="1" fontAlgn="base" latinLnBrk="0" hangingPunct="1">
              <a:lnSpc>
                <a:spcPct val="100000"/>
              </a:lnSpc>
              <a:spcBef>
                <a:spcPct val="0"/>
              </a:spcBef>
              <a:spcAft>
                <a:spcPct val="0"/>
              </a:spcAft>
              <a:buClrTx/>
              <a:buSzTx/>
              <a:buFontTx/>
              <a:buNone/>
            </a:pPr>
            <a:r>
              <a:rPr lang="zh-CN" altLang="en-US" sz="2400" b="1" dirty="0">
                <a:solidFill>
                  <a:srgbClr val="FFFFFF"/>
                </a:solidFill>
                <a:latin typeface="微软雅黑" panose="020B0503020204020204" pitchFamily="34" charset="-122"/>
                <a:ea typeface="微软雅黑" panose="020B0503020204020204" pitchFamily="34" charset="-122"/>
              </a:rPr>
              <a:t>六</a:t>
            </a:r>
            <a:endPar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26" name="圆角矩形 25"/>
          <p:cNvSpPr/>
          <p:nvPr/>
        </p:nvSpPr>
        <p:spPr bwMode="auto">
          <a:xfrm>
            <a:off x="6413156" y="5742607"/>
            <a:ext cx="576000" cy="515845"/>
          </a:xfrm>
          <a:prstGeom prst="roundRect">
            <a:avLst/>
          </a:prstGeom>
          <a:solidFill>
            <a:srgbClr val="C0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1" compatLnSpc="1"/>
          <a:lstStyle/>
          <a:p>
            <a:pPr marL="0" marR="0" indent="0" algn="l" defTabSz="100838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rPr>
              <a:t>七</a:t>
            </a:r>
            <a:endPar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9" name="矩形 8"/>
          <p:cNvSpPr/>
          <p:nvPr/>
        </p:nvSpPr>
        <p:spPr>
          <a:xfrm>
            <a:off x="49254" y="261473"/>
            <a:ext cx="11877875" cy="460375"/>
          </a:xfrm>
          <a:prstGeom prst="rect">
            <a:avLst/>
          </a:prstGeom>
          <a:noFill/>
        </p:spPr>
        <p:txBody>
          <a:bodyPr wrap="square" rtlCol="0" anchor="t">
            <a:spAutoFit/>
            <a:scene3d>
              <a:camera prst="orthographicFront"/>
              <a:lightRig rig="threePt" dir="t"/>
            </a:scene3d>
          </a:bodyPr>
          <a:lstStyle/>
          <a:p>
            <a:pPr lvl="0" algn="l">
              <a:buClrTx/>
              <a:buSzTx/>
            </a:pP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（二）</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2021</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年中央经济会议精神</a:t>
            </a:r>
            <a:endPar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B91C3C8-ECA1-4269-A7FA-E0CCAE4BA409}" type="slidenum">
              <a:rPr lang="en-US" altLang="zh-CN" smtClean="0"/>
            </a:fld>
            <a:endParaRPr lang="en-US" altLang="zh-CN" dirty="0"/>
          </a:p>
        </p:txBody>
      </p:sp>
      <p:sp>
        <p:nvSpPr>
          <p:cNvPr id="4" name="矩形 3"/>
          <p:cNvSpPr/>
          <p:nvPr/>
        </p:nvSpPr>
        <p:spPr>
          <a:xfrm>
            <a:off x="263352" y="1189578"/>
            <a:ext cx="3916457" cy="583238"/>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46800" rIns="90000" bIns="46800" anchor="ctr">
            <a:spAutoFit/>
          </a:bodyPr>
          <a:lstStyle/>
          <a:p>
            <a:pPr algn="just">
              <a:lnSpc>
                <a:spcPct val="150000"/>
              </a:lnSpc>
            </a:pPr>
            <a:r>
              <a:rPr lang="zh-CN" altLang="en-US" sz="2400" b="1" dirty="0" smtClean="0">
                <a:solidFill>
                  <a:srgbClr val="1F12CC"/>
                </a:solidFill>
                <a:latin typeface="微软雅黑" panose="020B0503020204020204" pitchFamily="34" charset="-122"/>
                <a:ea typeface="微软雅黑" panose="020B0503020204020204" pitchFamily="34" charset="-122"/>
              </a:rPr>
              <a:t>做好经济工作规律性认识</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5" name="矩形 4"/>
          <p:cNvSpPr/>
          <p:nvPr/>
        </p:nvSpPr>
        <p:spPr>
          <a:xfrm>
            <a:off x="3503712" y="1695580"/>
            <a:ext cx="7920880" cy="4613740"/>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marL="342900" indent="-342900" algn="just">
              <a:lnSpc>
                <a:spcPct val="150000"/>
              </a:lnSpc>
              <a:buClr>
                <a:srgbClr val="C00000"/>
              </a:buClr>
              <a:buFont typeface="Wingdings" panose="05000000000000000000" pitchFamily="2" charset="2"/>
              <a:buChar char="l"/>
            </a:pPr>
            <a:r>
              <a:rPr lang="zh-CN" altLang="en-US" sz="2400" b="1" dirty="0">
                <a:solidFill>
                  <a:srgbClr val="002060"/>
                </a:solidFill>
                <a:latin typeface="微软雅黑" panose="020B0503020204020204" pitchFamily="34" charset="-122"/>
                <a:ea typeface="微软雅黑" panose="020B0503020204020204" pitchFamily="34" charset="-122"/>
              </a:rPr>
              <a:t>必须坚持党中央集中统一领导</a:t>
            </a:r>
            <a:r>
              <a:rPr lang="zh-CN" altLang="en-US" sz="2400" dirty="0">
                <a:solidFill>
                  <a:srgbClr val="002060"/>
                </a:solidFill>
                <a:latin typeface="微软雅黑" panose="020B0503020204020204" pitchFamily="34" charset="-122"/>
                <a:ea typeface="微软雅黑" panose="020B0503020204020204" pitchFamily="34" charset="-122"/>
              </a:rPr>
              <a:t>，沉着应对重大挑战，步调一致</a:t>
            </a:r>
            <a:r>
              <a:rPr lang="zh-CN" altLang="en-US" sz="2400" dirty="0" smtClean="0">
                <a:solidFill>
                  <a:srgbClr val="002060"/>
                </a:solidFill>
                <a:latin typeface="微软雅黑" panose="020B0503020204020204" pitchFamily="34" charset="-122"/>
                <a:ea typeface="微软雅黑" panose="020B0503020204020204" pitchFamily="34" charset="-122"/>
              </a:rPr>
              <a:t>向前进</a:t>
            </a:r>
            <a:endParaRPr lang="en-US" altLang="zh-CN" sz="24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400" b="1" dirty="0" smtClean="0">
                <a:solidFill>
                  <a:srgbClr val="002060"/>
                </a:solidFill>
                <a:latin typeface="微软雅黑" panose="020B0503020204020204" pitchFamily="34" charset="-122"/>
                <a:ea typeface="微软雅黑" panose="020B0503020204020204" pitchFamily="34" charset="-122"/>
              </a:rPr>
              <a:t>必须</a:t>
            </a:r>
            <a:r>
              <a:rPr lang="zh-CN" altLang="en-US" sz="2400" b="1" dirty="0">
                <a:solidFill>
                  <a:srgbClr val="002060"/>
                </a:solidFill>
                <a:latin typeface="微软雅黑" panose="020B0503020204020204" pitchFamily="34" charset="-122"/>
                <a:ea typeface="微软雅黑" panose="020B0503020204020204" pitchFamily="34" charset="-122"/>
              </a:rPr>
              <a:t>坚持高质量发展</a:t>
            </a:r>
            <a:r>
              <a:rPr lang="zh-CN" altLang="en-US" sz="2400" dirty="0">
                <a:solidFill>
                  <a:srgbClr val="002060"/>
                </a:solidFill>
                <a:latin typeface="微软雅黑" panose="020B0503020204020204" pitchFamily="34" charset="-122"/>
                <a:ea typeface="微软雅黑" panose="020B0503020204020204" pitchFamily="34" charset="-122"/>
              </a:rPr>
              <a:t>，坚持以经济建设为中心是党的基本路线的要求，全党都要聚精会神贯彻执行，推动经济实现质的稳步提升和量的合理</a:t>
            </a:r>
            <a:r>
              <a:rPr lang="zh-CN" altLang="en-US" sz="2400" dirty="0" smtClean="0">
                <a:solidFill>
                  <a:srgbClr val="002060"/>
                </a:solidFill>
                <a:latin typeface="微软雅黑" panose="020B0503020204020204" pitchFamily="34" charset="-122"/>
                <a:ea typeface="微软雅黑" panose="020B0503020204020204" pitchFamily="34" charset="-122"/>
              </a:rPr>
              <a:t>增长</a:t>
            </a:r>
            <a:endParaRPr lang="en-US" altLang="zh-CN" sz="24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400" b="1" dirty="0" smtClean="0">
                <a:solidFill>
                  <a:srgbClr val="002060"/>
                </a:solidFill>
                <a:latin typeface="微软雅黑" panose="020B0503020204020204" pitchFamily="34" charset="-122"/>
                <a:ea typeface="微软雅黑" panose="020B0503020204020204" pitchFamily="34" charset="-122"/>
              </a:rPr>
              <a:t>必须</a:t>
            </a:r>
            <a:r>
              <a:rPr lang="zh-CN" altLang="en-US" sz="2400" b="1" dirty="0">
                <a:solidFill>
                  <a:srgbClr val="002060"/>
                </a:solidFill>
                <a:latin typeface="微软雅黑" panose="020B0503020204020204" pitchFamily="34" charset="-122"/>
                <a:ea typeface="微软雅黑" panose="020B0503020204020204" pitchFamily="34" charset="-122"/>
              </a:rPr>
              <a:t>坚持稳中求进</a:t>
            </a:r>
            <a:r>
              <a:rPr lang="zh-CN" altLang="en-US" sz="2400" dirty="0">
                <a:solidFill>
                  <a:srgbClr val="002060"/>
                </a:solidFill>
                <a:latin typeface="微软雅黑" panose="020B0503020204020204" pitchFamily="34" charset="-122"/>
                <a:ea typeface="微软雅黑" panose="020B0503020204020204" pitchFamily="34" charset="-122"/>
              </a:rPr>
              <a:t>，调整政策和推动改革要把握好时度效，坚持先立后破、</a:t>
            </a:r>
            <a:r>
              <a:rPr lang="zh-CN" altLang="en-US" sz="2400" dirty="0" smtClean="0">
                <a:solidFill>
                  <a:srgbClr val="002060"/>
                </a:solidFill>
                <a:latin typeface="微软雅黑" panose="020B0503020204020204" pitchFamily="34" charset="-122"/>
                <a:ea typeface="微软雅黑" panose="020B0503020204020204" pitchFamily="34" charset="-122"/>
              </a:rPr>
              <a:t>稳扎稳打</a:t>
            </a:r>
            <a:endParaRPr lang="en-US" altLang="zh-CN" sz="24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400" b="1" dirty="0" smtClean="0">
                <a:solidFill>
                  <a:srgbClr val="002060"/>
                </a:solidFill>
                <a:latin typeface="微软雅黑" panose="020B0503020204020204" pitchFamily="34" charset="-122"/>
                <a:ea typeface="微软雅黑" panose="020B0503020204020204" pitchFamily="34" charset="-122"/>
              </a:rPr>
              <a:t>必须</a:t>
            </a:r>
            <a:r>
              <a:rPr lang="zh-CN" altLang="en-US" sz="2400" b="1" dirty="0">
                <a:solidFill>
                  <a:srgbClr val="002060"/>
                </a:solidFill>
                <a:latin typeface="微软雅黑" panose="020B0503020204020204" pitchFamily="34" charset="-122"/>
                <a:ea typeface="微软雅黑" panose="020B0503020204020204" pitchFamily="34" charset="-122"/>
              </a:rPr>
              <a:t>加强统筹协调</a:t>
            </a:r>
            <a:r>
              <a:rPr lang="zh-CN" altLang="en-US" sz="2400" dirty="0">
                <a:solidFill>
                  <a:srgbClr val="002060"/>
                </a:solidFill>
                <a:latin typeface="微软雅黑" panose="020B0503020204020204" pitchFamily="34" charset="-122"/>
                <a:ea typeface="微软雅黑" panose="020B0503020204020204" pitchFamily="34" charset="-122"/>
              </a:rPr>
              <a:t>，坚持系统</a:t>
            </a:r>
            <a:r>
              <a:rPr lang="zh-CN" altLang="en-US" sz="2400" dirty="0" smtClean="0">
                <a:solidFill>
                  <a:srgbClr val="002060"/>
                </a:solidFill>
                <a:latin typeface="微软雅黑" panose="020B0503020204020204" pitchFamily="34" charset="-122"/>
                <a:ea typeface="微软雅黑" panose="020B0503020204020204" pitchFamily="34" charset="-122"/>
              </a:rPr>
              <a:t>观念</a:t>
            </a:r>
            <a:endParaRPr lang="zh-CN" altLang="en-US" sz="2400" dirty="0">
              <a:solidFill>
                <a:srgbClr val="002060"/>
              </a:solidFill>
              <a:latin typeface="微软雅黑" panose="020B0503020204020204" pitchFamily="34" charset="-122"/>
              <a:ea typeface="微软雅黑" panose="020B0503020204020204" pitchFamily="34" charset="-122"/>
            </a:endParaRPr>
          </a:p>
        </p:txBody>
      </p:sp>
      <p:sp>
        <p:nvSpPr>
          <p:cNvPr id="7" name="圆角矩形 6"/>
          <p:cNvSpPr/>
          <p:nvPr/>
        </p:nvSpPr>
        <p:spPr bwMode="auto">
          <a:xfrm>
            <a:off x="623392" y="3537012"/>
            <a:ext cx="2304256" cy="792088"/>
          </a:xfrm>
          <a:prstGeom prst="roundRect">
            <a:avLst/>
          </a:prstGeom>
          <a:solidFill>
            <a:srgbClr val="C00000"/>
          </a:solidFill>
          <a:ln w="38100" cap="flat" cmpd="sng" algn="ctr">
            <a:solidFill>
              <a:srgbClr val="C0000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1008380" rtl="0" eaLnBrk="1" fontAlgn="base" latinLnBrk="0" hangingPunct="1">
              <a:spcBef>
                <a:spcPct val="0"/>
              </a:spcBef>
              <a:spcAft>
                <a:spcPct val="0"/>
              </a:spcAft>
              <a:buClrTx/>
              <a:buSzTx/>
              <a:buFontTx/>
              <a:buNone/>
            </a:pPr>
            <a:r>
              <a:rPr kumimoji="0" lang="zh-CN" altLang="en-US" sz="28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rPr>
              <a:t>四个必须</a:t>
            </a:r>
            <a:endParaRPr kumimoji="0" lang="zh-CN" altLang="en-US" sz="28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6" name="矩形 5"/>
          <p:cNvSpPr/>
          <p:nvPr/>
        </p:nvSpPr>
        <p:spPr>
          <a:xfrm>
            <a:off x="29581" y="151254"/>
            <a:ext cx="4472940" cy="521970"/>
          </a:xfrm>
          <a:prstGeom prst="rect">
            <a:avLst/>
          </a:prstGeom>
          <a:noFill/>
        </p:spPr>
        <p:txBody>
          <a:bodyPr wrap="square" rtlCol="0" anchor="t">
            <a:spAutoFit/>
            <a:scene3d>
              <a:camera prst="orthographicFront"/>
              <a:lightRig rig="threePt" dir="t"/>
            </a:scene3d>
          </a:bodyPr>
          <a:p>
            <a:pPr lvl="0" algn="l">
              <a:buClrTx/>
              <a:buSzTx/>
            </a:pPr>
            <a:r>
              <a:rPr lang="en-US" altLang="zh-CN"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三</a:t>
            </a:r>
            <a:r>
              <a:rPr lang="en-US" altLang="zh-CN"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 </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学习习</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近平经济思想</a:t>
            </a:r>
            <a:endPar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B91C3C8-ECA1-4269-A7FA-E0CCAE4BA409}" type="slidenum">
              <a:rPr lang="en-US" altLang="zh-CN" smtClean="0"/>
            </a:fld>
            <a:endParaRPr lang="en-US" altLang="zh-CN" dirty="0"/>
          </a:p>
        </p:txBody>
      </p:sp>
      <p:sp>
        <p:nvSpPr>
          <p:cNvPr id="8" name="矩形 7"/>
          <p:cNvSpPr/>
          <p:nvPr/>
        </p:nvSpPr>
        <p:spPr>
          <a:xfrm>
            <a:off x="1559798" y="2924562"/>
            <a:ext cx="9127014" cy="3413412"/>
          </a:xfrm>
          <a:prstGeom prst="rect">
            <a:avLst/>
          </a:prstGeom>
          <a:solidFill>
            <a:srgbClr val="FBFEFF"/>
          </a:solidFill>
          <a:ln>
            <a:noFill/>
            <a:prstDash val="lgDashDotDot"/>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marL="342900" indent="-342900" algn="just">
              <a:lnSpc>
                <a:spcPct val="150000"/>
              </a:lnSpc>
              <a:buClr>
                <a:srgbClr val="C00000"/>
              </a:buClr>
              <a:buFont typeface="Wingdings" panose="05000000000000000000" pitchFamily="2" charset="2"/>
              <a:buChar char="l"/>
            </a:pPr>
            <a:r>
              <a:rPr lang="zh-CN" altLang="en-US" sz="2800" dirty="0">
                <a:solidFill>
                  <a:srgbClr val="002060"/>
                </a:solidFill>
                <a:latin typeface="微软雅黑" panose="020B0503020204020204" pitchFamily="34" charset="-122"/>
                <a:ea typeface="微软雅黑" panose="020B0503020204020204" pitchFamily="34" charset="-122"/>
              </a:rPr>
              <a:t>要正确认识和把握</a:t>
            </a:r>
            <a:r>
              <a:rPr lang="zh-CN" altLang="en-US" sz="2800" b="1" dirty="0">
                <a:solidFill>
                  <a:srgbClr val="002060"/>
                </a:solidFill>
                <a:latin typeface="微软雅黑" panose="020B0503020204020204" pitchFamily="34" charset="-122"/>
                <a:ea typeface="微软雅黑" panose="020B0503020204020204" pitchFamily="34" charset="-122"/>
              </a:rPr>
              <a:t>实现共同富裕的战略目标和</a:t>
            </a:r>
            <a:r>
              <a:rPr lang="zh-CN" altLang="en-US" sz="2800" b="1" dirty="0" smtClean="0">
                <a:solidFill>
                  <a:srgbClr val="002060"/>
                </a:solidFill>
                <a:latin typeface="微软雅黑" panose="020B0503020204020204" pitchFamily="34" charset="-122"/>
                <a:ea typeface="微软雅黑" panose="020B0503020204020204" pitchFamily="34" charset="-122"/>
              </a:rPr>
              <a:t>实践途径</a:t>
            </a:r>
            <a:endParaRPr lang="en-US" altLang="zh-CN" sz="2800" b="1"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800" dirty="0">
                <a:solidFill>
                  <a:srgbClr val="002060"/>
                </a:solidFill>
                <a:latin typeface="微软雅黑" panose="020B0503020204020204" pitchFamily="34" charset="-122"/>
                <a:ea typeface="微软雅黑" panose="020B0503020204020204" pitchFamily="34" charset="-122"/>
              </a:rPr>
              <a:t>要正确认识和把握</a:t>
            </a:r>
            <a:r>
              <a:rPr lang="zh-CN" altLang="en-US" sz="2800" b="1" dirty="0">
                <a:solidFill>
                  <a:srgbClr val="002060"/>
                </a:solidFill>
                <a:latin typeface="微软雅黑" panose="020B0503020204020204" pitchFamily="34" charset="-122"/>
                <a:ea typeface="微软雅黑" panose="020B0503020204020204" pitchFamily="34" charset="-122"/>
              </a:rPr>
              <a:t>资本的特性和行为</a:t>
            </a:r>
            <a:r>
              <a:rPr lang="zh-CN" altLang="en-US" sz="2800" b="1" dirty="0" smtClean="0">
                <a:solidFill>
                  <a:srgbClr val="002060"/>
                </a:solidFill>
                <a:latin typeface="微软雅黑" panose="020B0503020204020204" pitchFamily="34" charset="-122"/>
                <a:ea typeface="微软雅黑" panose="020B0503020204020204" pitchFamily="34" charset="-122"/>
              </a:rPr>
              <a:t>规律</a:t>
            </a:r>
            <a:endParaRPr lang="en-US" altLang="zh-CN" sz="2800" b="1"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800" dirty="0">
                <a:solidFill>
                  <a:srgbClr val="002060"/>
                </a:solidFill>
                <a:latin typeface="微软雅黑" panose="020B0503020204020204" pitchFamily="34" charset="-122"/>
                <a:ea typeface="微软雅黑" panose="020B0503020204020204" pitchFamily="34" charset="-122"/>
              </a:rPr>
              <a:t>要正确认识和把握</a:t>
            </a:r>
            <a:r>
              <a:rPr lang="zh-CN" altLang="en-US" sz="2800" b="1" dirty="0">
                <a:solidFill>
                  <a:srgbClr val="002060"/>
                </a:solidFill>
                <a:latin typeface="微软雅黑" panose="020B0503020204020204" pitchFamily="34" charset="-122"/>
                <a:ea typeface="微软雅黑" panose="020B0503020204020204" pitchFamily="34" charset="-122"/>
              </a:rPr>
              <a:t>初级产品供给</a:t>
            </a:r>
            <a:r>
              <a:rPr lang="zh-CN" altLang="en-US" sz="2800" b="1" dirty="0" smtClean="0">
                <a:solidFill>
                  <a:srgbClr val="002060"/>
                </a:solidFill>
                <a:latin typeface="微软雅黑" panose="020B0503020204020204" pitchFamily="34" charset="-122"/>
                <a:ea typeface="微软雅黑" panose="020B0503020204020204" pitchFamily="34" charset="-122"/>
              </a:rPr>
              <a:t>保障</a:t>
            </a:r>
            <a:endParaRPr lang="en-US" altLang="zh-CN" sz="2800" b="1"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800" dirty="0">
                <a:solidFill>
                  <a:srgbClr val="002060"/>
                </a:solidFill>
                <a:latin typeface="微软雅黑" panose="020B0503020204020204" pitchFamily="34" charset="-122"/>
                <a:ea typeface="微软雅黑" panose="020B0503020204020204" pitchFamily="34" charset="-122"/>
              </a:rPr>
              <a:t>要正确认识和把握</a:t>
            </a:r>
            <a:r>
              <a:rPr lang="zh-CN" altLang="en-US" sz="2800" b="1" dirty="0">
                <a:solidFill>
                  <a:srgbClr val="002060"/>
                </a:solidFill>
                <a:latin typeface="微软雅黑" panose="020B0503020204020204" pitchFamily="34" charset="-122"/>
                <a:ea typeface="微软雅黑" panose="020B0503020204020204" pitchFamily="34" charset="-122"/>
              </a:rPr>
              <a:t>防范化解重大风险</a:t>
            </a:r>
            <a:endParaRPr lang="en-US" altLang="zh-CN" sz="2800" b="1"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800" dirty="0" smtClean="0">
                <a:solidFill>
                  <a:srgbClr val="002060"/>
                </a:solidFill>
                <a:latin typeface="微软雅黑" panose="020B0503020204020204" pitchFamily="34" charset="-122"/>
                <a:ea typeface="微软雅黑" panose="020B0503020204020204" pitchFamily="34" charset="-122"/>
              </a:rPr>
              <a:t>要</a:t>
            </a:r>
            <a:r>
              <a:rPr lang="zh-CN" altLang="en-US" sz="2800" dirty="0">
                <a:solidFill>
                  <a:srgbClr val="002060"/>
                </a:solidFill>
                <a:latin typeface="微软雅黑" panose="020B0503020204020204" pitchFamily="34" charset="-122"/>
                <a:ea typeface="微软雅黑" panose="020B0503020204020204" pitchFamily="34" charset="-122"/>
              </a:rPr>
              <a:t>正确认识和把握</a:t>
            </a:r>
            <a:r>
              <a:rPr lang="zh-CN" altLang="en-US" sz="2800" b="1" dirty="0">
                <a:solidFill>
                  <a:srgbClr val="002060"/>
                </a:solidFill>
                <a:latin typeface="微软雅黑" panose="020B0503020204020204" pitchFamily="34" charset="-122"/>
                <a:ea typeface="微软雅黑" panose="020B0503020204020204" pitchFamily="34" charset="-122"/>
              </a:rPr>
              <a:t>碳达峰碳中和</a:t>
            </a:r>
            <a:endParaRPr lang="zh-CN" altLang="en-US" sz="2800" b="1" dirty="0">
              <a:solidFill>
                <a:srgbClr val="002060"/>
              </a:solidFill>
              <a:latin typeface="微软雅黑" panose="020B0503020204020204" pitchFamily="34" charset="-122"/>
              <a:ea typeface="微软雅黑" panose="020B0503020204020204" pitchFamily="34" charset="-122"/>
            </a:endParaRPr>
          </a:p>
        </p:txBody>
      </p:sp>
      <p:sp>
        <p:nvSpPr>
          <p:cNvPr id="7" name="圆角矩形 6"/>
          <p:cNvSpPr/>
          <p:nvPr/>
        </p:nvSpPr>
        <p:spPr bwMode="auto">
          <a:xfrm>
            <a:off x="2788602" y="2007086"/>
            <a:ext cx="6480720" cy="792088"/>
          </a:xfrm>
          <a:prstGeom prst="roundRect">
            <a:avLst/>
          </a:prstGeom>
          <a:solidFill>
            <a:srgbClr val="C00000"/>
          </a:solidFill>
          <a:ln w="38100" cap="flat" cmpd="sng" algn="ctr">
            <a:solidFill>
              <a:srgbClr val="C00000"/>
            </a:solidFill>
            <a:prstDash val="solid"/>
            <a:round/>
            <a:headEnd type="none" w="med" len="med"/>
            <a:tailEnd type="none" w="med" len="med"/>
          </a:ln>
        </p:spPr>
        <p:txBody>
          <a:bodyPr vert="horz" wrap="square" lIns="91440" tIns="45720" rIns="91440" bIns="45720" numCol="1" rtlCol="0" anchor="ctr" anchorCtr="0" compatLnSpc="1"/>
          <a:lstStyle/>
          <a:p>
            <a:pPr algn="ctr" defTabSz="1008380" eaLnBrk="1" hangingPunct="1"/>
            <a:r>
              <a:rPr lang="zh-CN" altLang="en-US" sz="2800" b="1" dirty="0" smtClean="0">
                <a:solidFill>
                  <a:srgbClr val="FFFFFF"/>
                </a:solidFill>
                <a:latin typeface="微软雅黑" panose="020B0503020204020204" pitchFamily="34" charset="-122"/>
                <a:ea typeface="微软雅黑" panose="020B0503020204020204" pitchFamily="34" charset="-122"/>
              </a:rPr>
              <a:t>进入新发展阶段的五个认识和把握</a:t>
            </a:r>
            <a:endParaRPr kumimoji="0" lang="zh-CN" altLang="en-US" sz="28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6" name="矩形 5"/>
          <p:cNvSpPr/>
          <p:nvPr/>
        </p:nvSpPr>
        <p:spPr>
          <a:xfrm>
            <a:off x="29581" y="151254"/>
            <a:ext cx="4472940" cy="521970"/>
          </a:xfrm>
          <a:prstGeom prst="rect">
            <a:avLst/>
          </a:prstGeom>
          <a:noFill/>
        </p:spPr>
        <p:txBody>
          <a:bodyPr wrap="square" rtlCol="0" anchor="t">
            <a:spAutoFit/>
            <a:scene3d>
              <a:camera prst="orthographicFront"/>
              <a:lightRig rig="threePt" dir="t"/>
            </a:scene3d>
          </a:bodyPr>
          <a:p>
            <a:pPr lvl="0" algn="l">
              <a:buClrTx/>
              <a:buSzTx/>
            </a:pPr>
            <a:r>
              <a:rPr lang="en-US" altLang="zh-CN"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三</a:t>
            </a:r>
            <a:r>
              <a:rPr lang="en-US" altLang="zh-CN"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 </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学习习</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近平经济思想</a:t>
            </a:r>
            <a:endPar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B91C3C8-ECA1-4269-A7FA-E0CCAE4BA409}" type="slidenum">
              <a:rPr lang="en-US" altLang="zh-CN" smtClean="0"/>
            </a:fld>
            <a:endParaRPr lang="en-US" altLang="zh-CN" dirty="0"/>
          </a:p>
        </p:txBody>
      </p:sp>
      <p:sp>
        <p:nvSpPr>
          <p:cNvPr id="4" name="矩形 3"/>
          <p:cNvSpPr/>
          <p:nvPr/>
        </p:nvSpPr>
        <p:spPr>
          <a:xfrm>
            <a:off x="263352" y="1189578"/>
            <a:ext cx="3916457" cy="583238"/>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46800" rIns="90000" bIns="46800" anchor="ctr">
            <a:spAutoFit/>
          </a:bodyPr>
          <a:lstStyle/>
          <a:p>
            <a:pPr algn="just">
              <a:lnSpc>
                <a:spcPct val="150000"/>
              </a:lnSpc>
            </a:pPr>
            <a:r>
              <a:rPr lang="zh-CN" altLang="en-US" sz="2400" b="1" dirty="0">
                <a:solidFill>
                  <a:srgbClr val="1F12CC"/>
                </a:solidFill>
                <a:latin typeface="微软雅黑" panose="020B0503020204020204" pitchFamily="34" charset="-122"/>
                <a:ea typeface="微软雅黑" panose="020B0503020204020204" pitchFamily="34" charset="-122"/>
              </a:rPr>
              <a:t>各级干部要这样做</a:t>
            </a:r>
            <a:endParaRPr lang="zh-CN" altLang="en-US" sz="2400" b="1" dirty="0">
              <a:solidFill>
                <a:srgbClr val="1F12CC"/>
              </a:solidFill>
              <a:latin typeface="微软雅黑" panose="020B0503020204020204" pitchFamily="34" charset="-122"/>
              <a:ea typeface="微软雅黑" panose="020B0503020204020204" pitchFamily="34" charset="-122"/>
            </a:endParaRPr>
          </a:p>
        </p:txBody>
      </p:sp>
      <p:sp>
        <p:nvSpPr>
          <p:cNvPr id="8" name="矩形 7"/>
          <p:cNvSpPr/>
          <p:nvPr/>
        </p:nvSpPr>
        <p:spPr>
          <a:xfrm>
            <a:off x="695400" y="4005064"/>
            <a:ext cx="8874986" cy="1843751"/>
          </a:xfrm>
          <a:prstGeom prst="rect">
            <a:avLst/>
          </a:prstGeom>
          <a:solidFill>
            <a:srgbClr val="FBFEFF"/>
          </a:solidFill>
          <a:ln>
            <a:noFill/>
            <a:prstDash val="lgDashDotDot"/>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marL="342900" indent="-342900" algn="just">
              <a:lnSpc>
                <a:spcPct val="150000"/>
              </a:lnSpc>
              <a:buClr>
                <a:srgbClr val="C00000"/>
              </a:buClr>
              <a:buFont typeface="Wingdings" panose="05000000000000000000" pitchFamily="2" charset="2"/>
              <a:buChar char="l"/>
            </a:pPr>
            <a:r>
              <a:rPr lang="zh-CN" altLang="en-US" sz="2400" dirty="0" smtClean="0">
                <a:solidFill>
                  <a:srgbClr val="002060"/>
                </a:solidFill>
                <a:latin typeface="微软雅黑" panose="020B0503020204020204" pitchFamily="34" charset="-122"/>
                <a:ea typeface="微软雅黑" panose="020B0503020204020204" pitchFamily="34" charset="-122"/>
              </a:rPr>
              <a:t>体现到贯彻落实</a:t>
            </a:r>
            <a:r>
              <a:rPr lang="zh-CN" altLang="en-US" sz="2400" b="1" dirty="0" smtClean="0">
                <a:solidFill>
                  <a:srgbClr val="002060"/>
                </a:solidFill>
                <a:latin typeface="微软雅黑" panose="020B0503020204020204" pitchFamily="34" charset="-122"/>
                <a:ea typeface="微软雅黑" panose="020B0503020204020204" pitchFamily="34" charset="-122"/>
              </a:rPr>
              <a:t>党的路线方针政策</a:t>
            </a:r>
            <a:r>
              <a:rPr lang="zh-CN" altLang="en-US" sz="2400" dirty="0" smtClean="0">
                <a:solidFill>
                  <a:srgbClr val="002060"/>
                </a:solidFill>
                <a:latin typeface="微软雅黑" panose="020B0503020204020204" pitchFamily="34" charset="-122"/>
                <a:ea typeface="微软雅黑" panose="020B0503020204020204" pitchFamily="34" charset="-122"/>
              </a:rPr>
              <a:t>的实际行动上</a:t>
            </a:r>
            <a:endParaRPr lang="en-US" altLang="zh-CN" sz="24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400" dirty="0" smtClean="0">
                <a:solidFill>
                  <a:srgbClr val="002060"/>
                </a:solidFill>
                <a:latin typeface="微软雅黑" panose="020B0503020204020204" pitchFamily="34" charset="-122"/>
                <a:ea typeface="微软雅黑" panose="020B0503020204020204" pitchFamily="34" charset="-122"/>
              </a:rPr>
              <a:t>体现到推动</a:t>
            </a:r>
            <a:r>
              <a:rPr lang="zh-CN" altLang="en-US" sz="2400" b="1" dirty="0" smtClean="0">
                <a:solidFill>
                  <a:srgbClr val="002060"/>
                </a:solidFill>
                <a:latin typeface="微软雅黑" panose="020B0503020204020204" pitchFamily="34" charset="-122"/>
                <a:ea typeface="微软雅黑" panose="020B0503020204020204" pitchFamily="34" charset="-122"/>
              </a:rPr>
              <a:t>高质量发展</a:t>
            </a:r>
            <a:r>
              <a:rPr lang="zh-CN" altLang="en-US" sz="2400" dirty="0" smtClean="0">
                <a:solidFill>
                  <a:srgbClr val="002060"/>
                </a:solidFill>
                <a:latin typeface="微软雅黑" panose="020B0503020204020204" pitchFamily="34" charset="-122"/>
                <a:ea typeface="微软雅黑" panose="020B0503020204020204" pitchFamily="34" charset="-122"/>
              </a:rPr>
              <a:t>的实际行动上</a:t>
            </a:r>
            <a:endParaRPr lang="en-US" altLang="zh-CN" sz="24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400" dirty="0" smtClean="0">
                <a:solidFill>
                  <a:srgbClr val="002060"/>
                </a:solidFill>
                <a:latin typeface="微软雅黑" panose="020B0503020204020204" pitchFamily="34" charset="-122"/>
                <a:ea typeface="微软雅黑" panose="020B0503020204020204" pitchFamily="34" charset="-122"/>
              </a:rPr>
              <a:t>体现到为</a:t>
            </a:r>
            <a:r>
              <a:rPr lang="zh-CN" altLang="en-US" sz="2400" b="1" dirty="0" smtClean="0">
                <a:solidFill>
                  <a:srgbClr val="002060"/>
                </a:solidFill>
                <a:latin typeface="微软雅黑" panose="020B0503020204020204" pitchFamily="34" charset="-122"/>
                <a:ea typeface="微软雅黑" panose="020B0503020204020204" pitchFamily="34" charset="-122"/>
              </a:rPr>
              <a:t>党分忧、为国尽责、为民奉献</a:t>
            </a:r>
            <a:r>
              <a:rPr lang="zh-CN" altLang="en-US" sz="2400" dirty="0" smtClean="0">
                <a:solidFill>
                  <a:srgbClr val="002060"/>
                </a:solidFill>
                <a:latin typeface="微软雅黑" panose="020B0503020204020204" pitchFamily="34" charset="-122"/>
                <a:ea typeface="微软雅黑" panose="020B0503020204020204" pitchFamily="34" charset="-122"/>
              </a:rPr>
              <a:t>的实际行动上</a:t>
            </a:r>
            <a:endParaRPr lang="zh-CN" altLang="en-US" sz="2400" dirty="0">
              <a:solidFill>
                <a:srgbClr val="002060"/>
              </a:solidFill>
              <a:latin typeface="微软雅黑" panose="020B0503020204020204" pitchFamily="34" charset="-122"/>
              <a:ea typeface="微软雅黑" panose="020B0503020204020204" pitchFamily="34" charset="-122"/>
            </a:endParaRPr>
          </a:p>
        </p:txBody>
      </p:sp>
      <p:sp>
        <p:nvSpPr>
          <p:cNvPr id="9" name="矩形 8"/>
          <p:cNvSpPr/>
          <p:nvPr/>
        </p:nvSpPr>
        <p:spPr>
          <a:xfrm>
            <a:off x="803412" y="1935565"/>
            <a:ext cx="10585176" cy="1224479"/>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indent="457200" algn="just">
              <a:lnSpc>
                <a:spcPct val="150000"/>
              </a:lnSpc>
              <a:buClr>
                <a:srgbClr val="C00000"/>
              </a:buClr>
            </a:pPr>
            <a:r>
              <a:rPr lang="zh-CN" altLang="en-US" sz="2400" b="1" dirty="0">
                <a:solidFill>
                  <a:srgbClr val="002060"/>
                </a:solidFill>
                <a:latin typeface="微软雅黑" panose="020B0503020204020204" pitchFamily="34" charset="-122"/>
                <a:ea typeface="微软雅黑" panose="020B0503020204020204" pitchFamily="34" charset="-122"/>
              </a:rPr>
              <a:t>要自觉同党中央保持高度一致，提高政治判断力、政治领悟力、政治执行力，还必须学习历史知识、厚植文化底蕴、强化生态</a:t>
            </a:r>
            <a:r>
              <a:rPr lang="zh-CN" altLang="en-US" sz="2400" b="1" dirty="0" smtClean="0">
                <a:solidFill>
                  <a:srgbClr val="002060"/>
                </a:solidFill>
                <a:latin typeface="微软雅黑" panose="020B0503020204020204" pitchFamily="34" charset="-122"/>
                <a:ea typeface="微软雅黑" panose="020B0503020204020204" pitchFamily="34" charset="-122"/>
              </a:rPr>
              <a:t>观念</a:t>
            </a:r>
            <a:endParaRPr lang="en-US" altLang="zh-CN" sz="2400" b="1" dirty="0" smtClean="0">
              <a:solidFill>
                <a:srgbClr val="002060"/>
              </a:solidFill>
              <a:latin typeface="微软雅黑" panose="020B0503020204020204" pitchFamily="34" charset="-122"/>
              <a:ea typeface="微软雅黑" panose="020B0503020204020204" pitchFamily="34" charset="-122"/>
            </a:endParaRPr>
          </a:p>
        </p:txBody>
      </p:sp>
      <p:sp>
        <p:nvSpPr>
          <p:cNvPr id="5" name="矩形 4"/>
          <p:cNvSpPr/>
          <p:nvPr/>
        </p:nvSpPr>
        <p:spPr>
          <a:xfrm>
            <a:off x="803412" y="3260105"/>
            <a:ext cx="2700300" cy="735756"/>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algn="just">
              <a:lnSpc>
                <a:spcPct val="150000"/>
              </a:lnSpc>
              <a:buClr>
                <a:srgbClr val="C00000"/>
              </a:buClr>
            </a:pPr>
            <a:r>
              <a:rPr lang="zh-CN" altLang="en-US" sz="2400" b="1" dirty="0">
                <a:solidFill>
                  <a:srgbClr val="002060"/>
                </a:solidFill>
                <a:latin typeface="微软雅黑" panose="020B0503020204020204" pitchFamily="34" charset="-122"/>
                <a:ea typeface="微软雅黑" panose="020B0503020204020204" pitchFamily="34" charset="-122"/>
              </a:rPr>
              <a:t>要落实到行动</a:t>
            </a:r>
            <a:r>
              <a:rPr lang="zh-CN" altLang="en-US" sz="2400" b="1" dirty="0" smtClean="0">
                <a:solidFill>
                  <a:srgbClr val="002060"/>
                </a:solidFill>
                <a:latin typeface="微软雅黑" panose="020B0503020204020204" pitchFamily="34" charset="-122"/>
                <a:ea typeface="微软雅黑" panose="020B0503020204020204" pitchFamily="34" charset="-122"/>
              </a:rPr>
              <a:t>上：</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7" name="矩形 6"/>
          <p:cNvSpPr/>
          <p:nvPr/>
        </p:nvSpPr>
        <p:spPr>
          <a:xfrm>
            <a:off x="29581" y="151254"/>
            <a:ext cx="4472940" cy="521970"/>
          </a:xfrm>
          <a:prstGeom prst="rect">
            <a:avLst/>
          </a:prstGeom>
          <a:noFill/>
        </p:spPr>
        <p:txBody>
          <a:bodyPr wrap="square" rtlCol="0" anchor="t">
            <a:spAutoFit/>
            <a:scene3d>
              <a:camera prst="orthographicFront"/>
              <a:lightRig rig="threePt" dir="t"/>
            </a:scene3d>
          </a:bodyPr>
          <a:p>
            <a:pPr lvl="0" algn="l">
              <a:buClrTx/>
              <a:buSzTx/>
            </a:pPr>
            <a:r>
              <a:rPr lang="en-US" altLang="zh-CN"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三</a:t>
            </a:r>
            <a:r>
              <a:rPr lang="en-US" altLang="zh-CN"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 </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学习习</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近平经济思想</a:t>
            </a:r>
            <a:endPar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B91C3C8-ECA1-4269-A7FA-E0CCAE4BA409}" type="slidenum">
              <a:rPr lang="en-US" altLang="zh-CN" smtClean="0"/>
            </a:fld>
            <a:endParaRPr lang="en-US" altLang="zh-CN" dirty="0"/>
          </a:p>
        </p:txBody>
      </p:sp>
      <p:sp>
        <p:nvSpPr>
          <p:cNvPr id="4" name="矩形 3"/>
          <p:cNvSpPr/>
          <p:nvPr/>
        </p:nvSpPr>
        <p:spPr>
          <a:xfrm>
            <a:off x="263352" y="1189578"/>
            <a:ext cx="3916457" cy="583238"/>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46800" rIns="90000" bIns="46800" anchor="ctr">
            <a:spAutoFit/>
          </a:bodyPr>
          <a:lstStyle/>
          <a:p>
            <a:pPr algn="just">
              <a:lnSpc>
                <a:spcPct val="150000"/>
              </a:lnSpc>
            </a:pPr>
            <a:r>
              <a:rPr lang="zh-CN" altLang="en-US" sz="2400" b="1" dirty="0">
                <a:solidFill>
                  <a:srgbClr val="1F12CC"/>
                </a:solidFill>
                <a:latin typeface="微软雅黑" panose="020B0503020204020204" pitchFamily="34" charset="-122"/>
                <a:ea typeface="微软雅黑" panose="020B0503020204020204" pitchFamily="34" charset="-122"/>
              </a:rPr>
              <a:t>领导经济工作</a:t>
            </a:r>
            <a:endParaRPr lang="zh-CN" altLang="en-US" sz="2400" b="1" dirty="0">
              <a:solidFill>
                <a:srgbClr val="1F12CC"/>
              </a:solidFill>
              <a:latin typeface="微软雅黑" panose="020B0503020204020204" pitchFamily="34" charset="-122"/>
              <a:ea typeface="微软雅黑" panose="020B0503020204020204" pitchFamily="34" charset="-122"/>
            </a:endParaRPr>
          </a:p>
        </p:txBody>
      </p:sp>
      <p:sp>
        <p:nvSpPr>
          <p:cNvPr id="8" name="矩形 7"/>
          <p:cNvSpPr/>
          <p:nvPr/>
        </p:nvSpPr>
        <p:spPr>
          <a:xfrm>
            <a:off x="131676" y="1731051"/>
            <a:ext cx="11928648" cy="4613740"/>
          </a:xfrm>
          <a:prstGeom prst="rect">
            <a:avLst/>
          </a:prstGeom>
          <a:solidFill>
            <a:srgbClr val="FBFEFF"/>
          </a:solidFill>
          <a:ln>
            <a:noFill/>
            <a:prstDash val="lgDashDotDot"/>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marL="342900" indent="-342900" algn="just">
              <a:lnSpc>
                <a:spcPct val="150000"/>
              </a:lnSpc>
              <a:buClr>
                <a:srgbClr val="C00000"/>
              </a:buClr>
              <a:buFont typeface="Wingdings" panose="05000000000000000000" pitchFamily="2" charset="2"/>
              <a:buChar char="l"/>
            </a:pPr>
            <a:r>
              <a:rPr lang="zh-CN" altLang="en-US" sz="2400" dirty="0">
                <a:solidFill>
                  <a:srgbClr val="002060"/>
                </a:solidFill>
                <a:latin typeface="微软雅黑" panose="020B0503020204020204" pitchFamily="34" charset="-122"/>
                <a:ea typeface="微软雅黑" panose="020B0503020204020204" pitchFamily="34" charset="-122"/>
              </a:rPr>
              <a:t>必须</a:t>
            </a:r>
            <a:r>
              <a:rPr lang="zh-CN" altLang="en-US" sz="2400" b="1" dirty="0">
                <a:solidFill>
                  <a:srgbClr val="002060"/>
                </a:solidFill>
                <a:latin typeface="微软雅黑" panose="020B0503020204020204" pitchFamily="34" charset="-122"/>
                <a:ea typeface="微软雅黑" panose="020B0503020204020204" pitchFamily="34" charset="-122"/>
              </a:rPr>
              <a:t>尊重客观实际和群众</a:t>
            </a:r>
            <a:r>
              <a:rPr lang="zh-CN" altLang="en-US" sz="2400" b="1" dirty="0" smtClean="0">
                <a:solidFill>
                  <a:srgbClr val="002060"/>
                </a:solidFill>
                <a:latin typeface="微软雅黑" panose="020B0503020204020204" pitchFamily="34" charset="-122"/>
                <a:ea typeface="微软雅黑" panose="020B0503020204020204" pitchFamily="34" charset="-122"/>
              </a:rPr>
              <a:t>需求</a:t>
            </a:r>
            <a:r>
              <a:rPr lang="zh-CN" altLang="en-US" sz="2400" dirty="0">
                <a:solidFill>
                  <a:srgbClr val="002060"/>
                </a:solidFill>
                <a:latin typeface="微软雅黑" panose="020B0503020204020204" pitchFamily="34" charset="-122"/>
                <a:ea typeface="微软雅黑" panose="020B0503020204020204" pitchFamily="34" charset="-122"/>
              </a:rPr>
              <a:t>，</a:t>
            </a:r>
            <a:r>
              <a:rPr lang="zh-CN" altLang="en-US" sz="2400" dirty="0" smtClean="0">
                <a:solidFill>
                  <a:srgbClr val="002060"/>
                </a:solidFill>
                <a:latin typeface="微软雅黑" panose="020B0503020204020204" pitchFamily="34" charset="-122"/>
                <a:ea typeface="微软雅黑" panose="020B0503020204020204" pitchFamily="34" charset="-122"/>
              </a:rPr>
              <a:t>必须</a:t>
            </a:r>
            <a:r>
              <a:rPr lang="zh-CN" altLang="en-US" sz="2400" dirty="0">
                <a:solidFill>
                  <a:srgbClr val="002060"/>
                </a:solidFill>
                <a:latin typeface="微软雅黑" panose="020B0503020204020204" pitchFamily="34" charset="-122"/>
                <a:ea typeface="微软雅黑" panose="020B0503020204020204" pitchFamily="34" charset="-122"/>
              </a:rPr>
              <a:t>有系统思维、科学</a:t>
            </a:r>
            <a:r>
              <a:rPr lang="zh-CN" altLang="en-US" sz="2400" dirty="0" smtClean="0">
                <a:solidFill>
                  <a:srgbClr val="002060"/>
                </a:solidFill>
                <a:latin typeface="微软雅黑" panose="020B0503020204020204" pitchFamily="34" charset="-122"/>
                <a:ea typeface="微软雅黑" panose="020B0503020204020204" pitchFamily="34" charset="-122"/>
              </a:rPr>
              <a:t>谋划</a:t>
            </a:r>
            <a:endParaRPr lang="en-US" altLang="zh-CN" sz="24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400" dirty="0" smtClean="0">
                <a:solidFill>
                  <a:srgbClr val="002060"/>
                </a:solidFill>
                <a:latin typeface="微软雅黑" panose="020B0503020204020204" pitchFamily="34" charset="-122"/>
                <a:ea typeface="微软雅黑" panose="020B0503020204020204" pitchFamily="34" charset="-122"/>
              </a:rPr>
              <a:t>要</a:t>
            </a:r>
            <a:r>
              <a:rPr lang="zh-CN" altLang="en-US" sz="2400" dirty="0">
                <a:solidFill>
                  <a:srgbClr val="002060"/>
                </a:solidFill>
                <a:latin typeface="微软雅黑" panose="020B0503020204020204" pitchFamily="34" charset="-122"/>
                <a:ea typeface="微软雅黑" panose="020B0503020204020204" pitchFamily="34" charset="-122"/>
              </a:rPr>
              <a:t>提高</a:t>
            </a:r>
            <a:r>
              <a:rPr lang="zh-CN" altLang="en-US" sz="2400" b="1" dirty="0">
                <a:solidFill>
                  <a:srgbClr val="002060"/>
                </a:solidFill>
                <a:latin typeface="微软雅黑" panose="020B0503020204020204" pitchFamily="34" charset="-122"/>
                <a:ea typeface="微软雅黑" panose="020B0503020204020204" pitchFamily="34" charset="-122"/>
              </a:rPr>
              <a:t>领导经济工作</a:t>
            </a:r>
            <a:r>
              <a:rPr lang="zh-CN" altLang="en-US" sz="2400" dirty="0">
                <a:solidFill>
                  <a:srgbClr val="002060"/>
                </a:solidFill>
                <a:latin typeface="微软雅黑" panose="020B0503020204020204" pitchFamily="34" charset="-122"/>
                <a:ea typeface="微软雅黑" panose="020B0503020204020204" pitchFamily="34" charset="-122"/>
              </a:rPr>
              <a:t>的专业</a:t>
            </a:r>
            <a:r>
              <a:rPr lang="zh-CN" altLang="en-US" sz="2400" dirty="0" smtClean="0">
                <a:solidFill>
                  <a:srgbClr val="002060"/>
                </a:solidFill>
                <a:latin typeface="微软雅黑" panose="020B0503020204020204" pitchFamily="34" charset="-122"/>
                <a:ea typeface="微软雅黑" panose="020B0503020204020204" pitchFamily="34" charset="-122"/>
              </a:rPr>
              <a:t>能力</a:t>
            </a:r>
            <a:endParaRPr lang="en-US" altLang="zh-CN" sz="24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400" dirty="0" smtClean="0">
                <a:solidFill>
                  <a:srgbClr val="002060"/>
                </a:solidFill>
                <a:latin typeface="微软雅黑" panose="020B0503020204020204" pitchFamily="34" charset="-122"/>
                <a:ea typeface="微软雅黑" panose="020B0503020204020204" pitchFamily="34" charset="-122"/>
              </a:rPr>
              <a:t>必须</a:t>
            </a:r>
            <a:r>
              <a:rPr lang="zh-CN" altLang="en-US" sz="2400" dirty="0">
                <a:solidFill>
                  <a:srgbClr val="002060"/>
                </a:solidFill>
                <a:latin typeface="微软雅黑" panose="020B0503020204020204" pitchFamily="34" charset="-122"/>
                <a:ea typeface="微软雅黑" panose="020B0503020204020204" pitchFamily="34" charset="-122"/>
              </a:rPr>
              <a:t>综合考虑</a:t>
            </a:r>
            <a:r>
              <a:rPr lang="zh-CN" altLang="en-US" sz="2400" b="1" dirty="0">
                <a:solidFill>
                  <a:srgbClr val="002060"/>
                </a:solidFill>
                <a:latin typeface="微软雅黑" panose="020B0503020204020204" pitchFamily="34" charset="-122"/>
                <a:ea typeface="微软雅黑" panose="020B0503020204020204" pitchFamily="34" charset="-122"/>
              </a:rPr>
              <a:t>政治和经济、现实和历史、物质和文化、发展和民生、资源和生态、国内和国际</a:t>
            </a:r>
            <a:r>
              <a:rPr lang="zh-CN" altLang="en-US" sz="2400" dirty="0">
                <a:solidFill>
                  <a:srgbClr val="002060"/>
                </a:solidFill>
                <a:latin typeface="微软雅黑" panose="020B0503020204020204" pitchFamily="34" charset="-122"/>
                <a:ea typeface="微软雅黑" panose="020B0503020204020204" pitchFamily="34" charset="-122"/>
              </a:rPr>
              <a:t>等多方面</a:t>
            </a:r>
            <a:r>
              <a:rPr lang="zh-CN" altLang="en-US" sz="2400" dirty="0" smtClean="0">
                <a:solidFill>
                  <a:srgbClr val="002060"/>
                </a:solidFill>
                <a:latin typeface="微软雅黑" panose="020B0503020204020204" pitchFamily="34" charset="-122"/>
                <a:ea typeface="微软雅黑" panose="020B0503020204020204" pitchFamily="34" charset="-122"/>
              </a:rPr>
              <a:t>因素</a:t>
            </a:r>
            <a:endParaRPr lang="en-US" altLang="zh-CN" sz="24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400" dirty="0">
                <a:solidFill>
                  <a:srgbClr val="002060"/>
                </a:solidFill>
                <a:latin typeface="微软雅黑" panose="020B0503020204020204" pitchFamily="34" charset="-122"/>
                <a:ea typeface="微软雅黑" panose="020B0503020204020204" pitchFamily="34" charset="-122"/>
              </a:rPr>
              <a:t>要</a:t>
            </a:r>
            <a:r>
              <a:rPr lang="zh-CN" altLang="en-US" sz="2400" dirty="0" smtClean="0">
                <a:solidFill>
                  <a:srgbClr val="002060"/>
                </a:solidFill>
                <a:latin typeface="微软雅黑" panose="020B0503020204020204" pitchFamily="34" charset="-122"/>
                <a:ea typeface="微软雅黑" panose="020B0503020204020204" pitchFamily="34" charset="-122"/>
              </a:rPr>
              <a:t>加强</a:t>
            </a:r>
            <a:r>
              <a:rPr lang="zh-CN" altLang="en-US" sz="2400" b="1" dirty="0">
                <a:solidFill>
                  <a:srgbClr val="002060"/>
                </a:solidFill>
                <a:latin typeface="微软雅黑" panose="020B0503020204020204" pitchFamily="34" charset="-122"/>
                <a:ea typeface="微软雅黑" panose="020B0503020204020204" pitchFamily="34" charset="-122"/>
              </a:rPr>
              <a:t>经济学知识、科技知识学习</a:t>
            </a:r>
            <a:r>
              <a:rPr lang="zh-CN" altLang="en-US" sz="2400" dirty="0">
                <a:solidFill>
                  <a:srgbClr val="002060"/>
                </a:solidFill>
                <a:latin typeface="微软雅黑" panose="020B0503020204020204" pitchFamily="34" charset="-122"/>
                <a:ea typeface="微软雅黑" panose="020B0503020204020204" pitchFamily="34" charset="-122"/>
              </a:rPr>
              <a:t>，特别是要悟透</a:t>
            </a:r>
            <a:r>
              <a:rPr lang="zh-CN" altLang="en-US" sz="2400" b="1" dirty="0">
                <a:solidFill>
                  <a:srgbClr val="002060"/>
                </a:solidFill>
                <a:latin typeface="微软雅黑" panose="020B0503020204020204" pitchFamily="34" charset="-122"/>
                <a:ea typeface="微软雅黑" panose="020B0503020204020204" pitchFamily="34" charset="-122"/>
              </a:rPr>
              <a:t>以人民为中心的发展</a:t>
            </a:r>
            <a:r>
              <a:rPr lang="zh-CN" altLang="en-US" sz="2400" b="1" dirty="0" smtClean="0">
                <a:solidFill>
                  <a:srgbClr val="002060"/>
                </a:solidFill>
                <a:latin typeface="微软雅黑" panose="020B0503020204020204" pitchFamily="34" charset="-122"/>
                <a:ea typeface="微软雅黑" panose="020B0503020204020204" pitchFamily="34" charset="-122"/>
              </a:rPr>
              <a:t>思想</a:t>
            </a:r>
            <a:endParaRPr lang="en-US" altLang="zh-CN" sz="2400" b="1"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400" dirty="0" smtClean="0">
                <a:solidFill>
                  <a:srgbClr val="002060"/>
                </a:solidFill>
                <a:latin typeface="微软雅黑" panose="020B0503020204020204" pitchFamily="34" charset="-122"/>
                <a:ea typeface="微软雅黑" panose="020B0503020204020204" pitchFamily="34" charset="-122"/>
              </a:rPr>
              <a:t>坚持</a:t>
            </a:r>
            <a:r>
              <a:rPr lang="zh-CN" altLang="en-US" sz="2400" b="1" dirty="0">
                <a:solidFill>
                  <a:srgbClr val="002060"/>
                </a:solidFill>
                <a:latin typeface="微软雅黑" panose="020B0503020204020204" pitchFamily="34" charset="-122"/>
                <a:ea typeface="微软雅黑" panose="020B0503020204020204" pitchFamily="34" charset="-122"/>
              </a:rPr>
              <a:t>正确政绩观</a:t>
            </a:r>
            <a:r>
              <a:rPr lang="zh-CN" altLang="en-US" sz="2400" dirty="0">
                <a:solidFill>
                  <a:srgbClr val="002060"/>
                </a:solidFill>
                <a:latin typeface="微软雅黑" panose="020B0503020204020204" pitchFamily="34" charset="-122"/>
                <a:ea typeface="微软雅黑" panose="020B0503020204020204" pitchFamily="34" charset="-122"/>
              </a:rPr>
              <a:t>，敬畏历史、敬畏文化、敬畏生态，慎重决策、慎重用</a:t>
            </a:r>
            <a:r>
              <a:rPr lang="zh-CN" altLang="en-US" sz="2400" dirty="0" smtClean="0">
                <a:solidFill>
                  <a:srgbClr val="002060"/>
                </a:solidFill>
                <a:latin typeface="微软雅黑" panose="020B0503020204020204" pitchFamily="34" charset="-122"/>
                <a:ea typeface="微软雅黑" panose="020B0503020204020204" pitchFamily="34" charset="-122"/>
              </a:rPr>
              <a:t>权</a:t>
            </a:r>
            <a:endParaRPr lang="en-US" altLang="zh-CN" sz="24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400" dirty="0" smtClean="0">
                <a:solidFill>
                  <a:srgbClr val="002060"/>
                </a:solidFill>
                <a:latin typeface="微软雅黑" panose="020B0503020204020204" pitchFamily="34" charset="-122"/>
                <a:ea typeface="微软雅黑" panose="020B0503020204020204" pitchFamily="34" charset="-122"/>
              </a:rPr>
              <a:t>要</a:t>
            </a:r>
            <a:r>
              <a:rPr lang="zh-CN" altLang="en-US" sz="2400" dirty="0">
                <a:solidFill>
                  <a:srgbClr val="002060"/>
                </a:solidFill>
                <a:latin typeface="微软雅黑" panose="020B0503020204020204" pitchFamily="34" charset="-122"/>
                <a:ea typeface="微软雅黑" panose="020B0503020204020204" pitchFamily="34" charset="-122"/>
              </a:rPr>
              <a:t>加强调查研究，坚持</a:t>
            </a:r>
            <a:r>
              <a:rPr lang="zh-CN" altLang="en-US" sz="2400" b="1" dirty="0">
                <a:solidFill>
                  <a:srgbClr val="002060"/>
                </a:solidFill>
                <a:latin typeface="微软雅黑" panose="020B0503020204020204" pitchFamily="34" charset="-122"/>
                <a:ea typeface="微软雅黑" panose="020B0503020204020204" pitchFamily="34" charset="-122"/>
              </a:rPr>
              <a:t>“三严三实”</a:t>
            </a:r>
            <a:r>
              <a:rPr lang="zh-CN" altLang="en-US" sz="2400" dirty="0">
                <a:solidFill>
                  <a:srgbClr val="002060"/>
                </a:solidFill>
                <a:latin typeface="微软雅黑" panose="020B0503020204020204" pitchFamily="34" charset="-122"/>
                <a:ea typeface="微软雅黑" panose="020B0503020204020204" pitchFamily="34" charset="-122"/>
              </a:rPr>
              <a:t>，坚决防止简单化、乱作为，坚决反对不担当、不</a:t>
            </a:r>
            <a:r>
              <a:rPr lang="zh-CN" altLang="en-US" sz="2400" dirty="0" smtClean="0">
                <a:solidFill>
                  <a:srgbClr val="002060"/>
                </a:solidFill>
                <a:latin typeface="微软雅黑" panose="020B0503020204020204" pitchFamily="34" charset="-122"/>
                <a:ea typeface="微软雅黑" panose="020B0503020204020204" pitchFamily="34" charset="-122"/>
              </a:rPr>
              <a:t>作为</a:t>
            </a:r>
            <a:endParaRPr lang="en-US" altLang="zh-CN" sz="2400" dirty="0" smtClean="0">
              <a:solidFill>
                <a:srgbClr val="002060"/>
              </a:solidFill>
              <a:latin typeface="微软雅黑" panose="020B0503020204020204" pitchFamily="34" charset="-122"/>
              <a:ea typeface="微软雅黑" panose="020B0503020204020204" pitchFamily="34" charset="-122"/>
            </a:endParaRPr>
          </a:p>
        </p:txBody>
      </p:sp>
      <p:sp>
        <p:nvSpPr>
          <p:cNvPr id="6" name="矩形 5"/>
          <p:cNvSpPr/>
          <p:nvPr/>
        </p:nvSpPr>
        <p:spPr>
          <a:xfrm>
            <a:off x="29581" y="151254"/>
            <a:ext cx="4472940" cy="521970"/>
          </a:xfrm>
          <a:prstGeom prst="rect">
            <a:avLst/>
          </a:prstGeom>
          <a:noFill/>
        </p:spPr>
        <p:txBody>
          <a:bodyPr wrap="square" rtlCol="0" anchor="t">
            <a:spAutoFit/>
            <a:scene3d>
              <a:camera prst="orthographicFront"/>
              <a:lightRig rig="threePt" dir="t"/>
            </a:scene3d>
          </a:bodyPr>
          <a:p>
            <a:pPr lvl="0" algn="l">
              <a:buClrTx/>
              <a:buSzTx/>
            </a:pPr>
            <a:r>
              <a:rPr lang="en-US" altLang="zh-CN"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三</a:t>
            </a:r>
            <a:r>
              <a:rPr lang="en-US" altLang="zh-CN"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 </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学习习</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近平经济思想</a:t>
            </a:r>
            <a:endPar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a:xfrm>
            <a:off x="9243485" y="6339840"/>
            <a:ext cx="2846916" cy="374650"/>
          </a:xfrm>
        </p:spPr>
        <p:txBody>
          <a:bodyPr/>
          <a:lstStyle/>
          <a:p>
            <a:pPr>
              <a:defRPr/>
            </a:pPr>
            <a:fld id="{3B91C3C8-ECA1-4269-A7FA-E0CCAE4BA409}" type="slidenum">
              <a:rPr lang="en-US" altLang="zh-CN" smtClean="0"/>
            </a:fld>
            <a:endParaRPr lang="en-US" altLang="zh-CN" dirty="0"/>
          </a:p>
        </p:txBody>
      </p:sp>
      <p:sp>
        <p:nvSpPr>
          <p:cNvPr id="8" name="矩形 7"/>
          <p:cNvSpPr/>
          <p:nvPr/>
        </p:nvSpPr>
        <p:spPr>
          <a:xfrm>
            <a:off x="1715578" y="2735226"/>
            <a:ext cx="3401433" cy="590400"/>
          </a:xfrm>
          <a:prstGeom prst="rect">
            <a:avLst/>
          </a:prstGeom>
          <a:noFill/>
          <a:ln w="28575">
            <a:solidFill>
              <a:srgbClr val="C00000"/>
            </a:solidFill>
            <a:prstDash val="solid"/>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algn="just">
              <a:lnSpc>
                <a:spcPct val="150000"/>
              </a:lnSpc>
              <a:buClr>
                <a:srgbClr val="C00000"/>
              </a:buClr>
            </a:pPr>
            <a:r>
              <a:rPr lang="zh-CN" altLang="en-US" sz="2000" b="1" dirty="0">
                <a:solidFill>
                  <a:srgbClr val="002060"/>
                </a:solidFill>
                <a:latin typeface="微软雅黑" panose="020B0503020204020204" pitchFamily="34" charset="-122"/>
                <a:ea typeface="微软雅黑" panose="020B0503020204020204" pitchFamily="34" charset="-122"/>
              </a:rPr>
              <a:t>宏观政策要稳健</a:t>
            </a:r>
            <a:r>
              <a:rPr lang="zh-CN" altLang="en-US" sz="2000" b="1" dirty="0" smtClean="0">
                <a:solidFill>
                  <a:srgbClr val="002060"/>
                </a:solidFill>
                <a:latin typeface="微软雅黑" panose="020B0503020204020204" pitchFamily="34" charset="-122"/>
                <a:ea typeface="微软雅黑" panose="020B0503020204020204" pitchFamily="34" charset="-122"/>
              </a:rPr>
              <a:t>有效</a:t>
            </a:r>
            <a:endParaRPr lang="en-US" altLang="zh-CN" sz="2000" b="1" dirty="0" smtClean="0">
              <a:solidFill>
                <a:srgbClr val="002060"/>
              </a:solidFill>
              <a:latin typeface="微软雅黑" panose="020B0503020204020204" pitchFamily="34" charset="-122"/>
              <a:ea typeface="微软雅黑" panose="020B0503020204020204" pitchFamily="34" charset="-122"/>
            </a:endParaRPr>
          </a:p>
        </p:txBody>
      </p:sp>
      <p:sp>
        <p:nvSpPr>
          <p:cNvPr id="7" name="圆角矩形 6"/>
          <p:cNvSpPr/>
          <p:nvPr/>
        </p:nvSpPr>
        <p:spPr bwMode="auto">
          <a:xfrm>
            <a:off x="2762765" y="1268487"/>
            <a:ext cx="6480720" cy="792088"/>
          </a:xfrm>
          <a:prstGeom prst="roundRect">
            <a:avLst/>
          </a:prstGeom>
          <a:solidFill>
            <a:srgbClr val="C00000"/>
          </a:solidFill>
          <a:ln w="38100" cap="flat" cmpd="sng" algn="ctr">
            <a:solidFill>
              <a:srgbClr val="C00000"/>
            </a:solidFill>
            <a:prstDash val="solid"/>
            <a:round/>
            <a:headEnd type="none" w="med" len="med"/>
            <a:tailEnd type="none" w="med" len="med"/>
          </a:ln>
        </p:spPr>
        <p:txBody>
          <a:bodyPr vert="horz" wrap="square" lIns="91440" tIns="45720" rIns="91440" bIns="45720" numCol="1" rtlCol="0" anchor="ctr" anchorCtr="0" compatLnSpc="1"/>
          <a:lstStyle/>
          <a:p>
            <a:pPr algn="ctr" defTabSz="1008380" eaLnBrk="1" hangingPunct="1"/>
            <a:r>
              <a:rPr lang="en-US" altLang="zh-CN" sz="2800" b="1" dirty="0" smtClean="0">
                <a:solidFill>
                  <a:srgbClr val="FFFFFF"/>
                </a:solidFill>
                <a:latin typeface="微软雅黑" panose="020B0503020204020204" pitchFamily="34" charset="-122"/>
                <a:ea typeface="微软雅黑" panose="020B0503020204020204" pitchFamily="34" charset="-122"/>
              </a:rPr>
              <a:t>2022</a:t>
            </a:r>
            <a:r>
              <a:rPr lang="zh-CN" altLang="en-US" sz="2800" b="1" dirty="0" smtClean="0">
                <a:solidFill>
                  <a:srgbClr val="FFFFFF"/>
                </a:solidFill>
                <a:latin typeface="微软雅黑" panose="020B0503020204020204" pitchFamily="34" charset="-122"/>
                <a:ea typeface="微软雅黑" panose="020B0503020204020204" pitchFamily="34" charset="-122"/>
              </a:rPr>
              <a:t>年七项重点任务</a:t>
            </a:r>
            <a:endParaRPr kumimoji="0" lang="zh-CN" altLang="en-US" sz="28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15" name="矩形 14"/>
          <p:cNvSpPr/>
          <p:nvPr/>
        </p:nvSpPr>
        <p:spPr>
          <a:xfrm>
            <a:off x="1715577" y="3678230"/>
            <a:ext cx="3401433" cy="1105088"/>
          </a:xfrm>
          <a:prstGeom prst="rect">
            <a:avLst/>
          </a:prstGeom>
          <a:noFill/>
          <a:ln w="28575">
            <a:solidFill>
              <a:srgbClr val="C00000"/>
            </a:solidFill>
            <a:prstDash val="solid"/>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algn="just">
              <a:lnSpc>
                <a:spcPct val="150000"/>
              </a:lnSpc>
              <a:buClr>
                <a:srgbClr val="C00000"/>
              </a:buClr>
            </a:pPr>
            <a:r>
              <a:rPr lang="zh-CN" altLang="en-US" sz="2000" b="1" dirty="0">
                <a:solidFill>
                  <a:srgbClr val="002060"/>
                </a:solidFill>
                <a:latin typeface="微软雅黑" panose="020B0503020204020204" pitchFamily="34" charset="-122"/>
                <a:ea typeface="微软雅黑" panose="020B0503020204020204" pitchFamily="34" charset="-122"/>
              </a:rPr>
              <a:t>宏观政微观政策要持续激发市场主体活力策要稳健</a:t>
            </a:r>
            <a:r>
              <a:rPr lang="zh-CN" altLang="en-US" sz="2000" b="1" dirty="0" smtClean="0">
                <a:solidFill>
                  <a:srgbClr val="002060"/>
                </a:solidFill>
                <a:latin typeface="微软雅黑" panose="020B0503020204020204" pitchFamily="34" charset="-122"/>
                <a:ea typeface="微软雅黑" panose="020B0503020204020204" pitchFamily="34" charset="-122"/>
              </a:rPr>
              <a:t>有效</a:t>
            </a:r>
            <a:endParaRPr lang="en-US" altLang="zh-CN" sz="2000" b="1" dirty="0" smtClean="0">
              <a:solidFill>
                <a:srgbClr val="002060"/>
              </a:solidFill>
              <a:latin typeface="微软雅黑" panose="020B0503020204020204" pitchFamily="34" charset="-122"/>
              <a:ea typeface="微软雅黑" panose="020B0503020204020204" pitchFamily="34" charset="-122"/>
            </a:endParaRPr>
          </a:p>
        </p:txBody>
      </p:sp>
      <p:sp>
        <p:nvSpPr>
          <p:cNvPr id="6" name="圆角矩形 5"/>
          <p:cNvSpPr/>
          <p:nvPr/>
        </p:nvSpPr>
        <p:spPr bwMode="auto">
          <a:xfrm>
            <a:off x="6413156" y="2699503"/>
            <a:ext cx="576000" cy="576000"/>
          </a:xfrm>
          <a:prstGeom prst="roundRect">
            <a:avLst/>
          </a:prstGeom>
          <a:solidFill>
            <a:srgbClr val="C0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1" compatLnSpc="1"/>
          <a:lstStyle/>
          <a:p>
            <a:pPr marL="0" marR="0" indent="0" algn="l" defTabSz="100838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rPr>
              <a:t>四</a:t>
            </a:r>
            <a:endPar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16" name="圆角矩形 15"/>
          <p:cNvSpPr/>
          <p:nvPr/>
        </p:nvSpPr>
        <p:spPr bwMode="auto">
          <a:xfrm>
            <a:off x="911424" y="5365375"/>
            <a:ext cx="576000" cy="576000"/>
          </a:xfrm>
          <a:prstGeom prst="roundRect">
            <a:avLst/>
          </a:prstGeom>
          <a:solidFill>
            <a:srgbClr val="C0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1" compatLnSpc="1"/>
          <a:lstStyle/>
          <a:p>
            <a:pPr marL="0" marR="0" indent="0" algn="l" defTabSz="100838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rPr>
              <a:t>三</a:t>
            </a:r>
            <a:endPar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17" name="圆角矩形 16"/>
          <p:cNvSpPr/>
          <p:nvPr/>
        </p:nvSpPr>
        <p:spPr bwMode="auto">
          <a:xfrm>
            <a:off x="911424" y="3942774"/>
            <a:ext cx="576000" cy="576000"/>
          </a:xfrm>
          <a:prstGeom prst="roundRect">
            <a:avLst/>
          </a:prstGeom>
          <a:solidFill>
            <a:srgbClr val="C0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1" compatLnSpc="1"/>
          <a:lstStyle/>
          <a:p>
            <a:pPr marL="0" marR="0" indent="0" algn="l" defTabSz="100838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rPr>
              <a:t>二</a:t>
            </a:r>
            <a:endPar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18" name="圆角矩形 17"/>
          <p:cNvSpPr/>
          <p:nvPr/>
        </p:nvSpPr>
        <p:spPr bwMode="auto">
          <a:xfrm>
            <a:off x="911424" y="2742426"/>
            <a:ext cx="576000" cy="576000"/>
          </a:xfrm>
          <a:prstGeom prst="roundRect">
            <a:avLst/>
          </a:prstGeom>
          <a:solidFill>
            <a:srgbClr val="C0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1" compatLnSpc="1"/>
          <a:lstStyle/>
          <a:p>
            <a:pPr marL="0" marR="0" indent="0" algn="l" defTabSz="100838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rPr>
              <a:t>一</a:t>
            </a:r>
            <a:endPar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19" name="矩形 18"/>
          <p:cNvSpPr/>
          <p:nvPr/>
        </p:nvSpPr>
        <p:spPr>
          <a:xfrm>
            <a:off x="1715577" y="5128018"/>
            <a:ext cx="3401433" cy="1050714"/>
          </a:xfrm>
          <a:prstGeom prst="rect">
            <a:avLst/>
          </a:prstGeom>
          <a:noFill/>
          <a:ln w="28575">
            <a:solidFill>
              <a:srgbClr val="C00000"/>
            </a:solidFill>
            <a:prstDash val="solid"/>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algn="just">
              <a:lnSpc>
                <a:spcPct val="150000"/>
              </a:lnSpc>
              <a:buClr>
                <a:srgbClr val="C00000"/>
              </a:buClr>
            </a:pPr>
            <a:r>
              <a:rPr lang="zh-CN" altLang="en-US" sz="2000" b="1" dirty="0">
                <a:solidFill>
                  <a:srgbClr val="002060"/>
                </a:solidFill>
                <a:latin typeface="微软雅黑" panose="020B0503020204020204" pitchFamily="34" charset="-122"/>
                <a:ea typeface="微软雅黑" panose="020B0503020204020204" pitchFamily="34" charset="-122"/>
              </a:rPr>
              <a:t>结构政策要着力畅通国民经济循环</a:t>
            </a:r>
            <a:endParaRPr lang="en-US" altLang="zh-CN" sz="2000" b="1" dirty="0" smtClean="0">
              <a:solidFill>
                <a:srgbClr val="002060"/>
              </a:solidFill>
              <a:latin typeface="微软雅黑" panose="020B0503020204020204" pitchFamily="34" charset="-122"/>
              <a:ea typeface="微软雅黑" panose="020B0503020204020204" pitchFamily="34" charset="-122"/>
            </a:endParaRPr>
          </a:p>
        </p:txBody>
      </p:sp>
      <p:sp>
        <p:nvSpPr>
          <p:cNvPr id="20" name="矩形 19"/>
          <p:cNvSpPr/>
          <p:nvPr/>
        </p:nvSpPr>
        <p:spPr>
          <a:xfrm>
            <a:off x="7188187" y="2657507"/>
            <a:ext cx="3503251" cy="732790"/>
          </a:xfrm>
          <a:prstGeom prst="rect">
            <a:avLst/>
          </a:prstGeom>
          <a:noFill/>
          <a:ln w="28575">
            <a:solidFill>
              <a:srgbClr val="C00000"/>
            </a:solidFill>
            <a:prstDash val="solid"/>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algn="just">
              <a:lnSpc>
                <a:spcPct val="150000"/>
              </a:lnSpc>
              <a:buClr>
                <a:srgbClr val="C00000"/>
              </a:buClr>
            </a:pPr>
            <a:r>
              <a:rPr lang="zh-CN" altLang="en-US" sz="2400" b="1" dirty="0">
                <a:solidFill>
                  <a:srgbClr val="FF0000"/>
                </a:solidFill>
                <a:latin typeface="微软雅黑" panose="020B0503020204020204" pitchFamily="34" charset="-122"/>
                <a:ea typeface="微软雅黑" panose="020B0503020204020204" pitchFamily="34" charset="-122"/>
              </a:rPr>
              <a:t>科技政策要扎实落地</a:t>
            </a:r>
            <a:endParaRPr lang="zh-CN" altLang="en-US" sz="2400" b="1" dirty="0" smtClean="0">
              <a:solidFill>
                <a:srgbClr val="FF0000"/>
              </a:solidFill>
              <a:latin typeface="微软雅黑" panose="020B0503020204020204" pitchFamily="34" charset="-122"/>
              <a:ea typeface="微软雅黑" panose="020B0503020204020204" pitchFamily="34" charset="-122"/>
            </a:endParaRPr>
          </a:p>
        </p:txBody>
      </p:sp>
      <p:sp>
        <p:nvSpPr>
          <p:cNvPr id="21" name="矩形 20"/>
          <p:cNvSpPr/>
          <p:nvPr/>
        </p:nvSpPr>
        <p:spPr>
          <a:xfrm>
            <a:off x="7188186" y="4305912"/>
            <a:ext cx="3503251" cy="1105088"/>
          </a:xfrm>
          <a:prstGeom prst="rect">
            <a:avLst/>
          </a:prstGeom>
          <a:noFill/>
          <a:ln w="28575">
            <a:solidFill>
              <a:srgbClr val="C00000"/>
            </a:solidFill>
            <a:prstDash val="solid"/>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algn="just">
              <a:lnSpc>
                <a:spcPct val="150000"/>
              </a:lnSpc>
              <a:buClr>
                <a:srgbClr val="C00000"/>
              </a:buClr>
            </a:pPr>
            <a:r>
              <a:rPr lang="zh-CN" altLang="en-US" sz="2000" b="1" dirty="0">
                <a:solidFill>
                  <a:srgbClr val="002060"/>
                </a:solidFill>
                <a:latin typeface="微软雅黑" panose="020B0503020204020204" pitchFamily="34" charset="-122"/>
                <a:ea typeface="微软雅黑" panose="020B0503020204020204" pitchFamily="34" charset="-122"/>
              </a:rPr>
              <a:t>区域政策要增强发展的平衡性协调性</a:t>
            </a:r>
            <a:endParaRPr lang="en-US" altLang="zh-CN" sz="2000" b="1" dirty="0" smtClean="0">
              <a:solidFill>
                <a:srgbClr val="002060"/>
              </a:solidFill>
              <a:latin typeface="微软雅黑" panose="020B0503020204020204" pitchFamily="34" charset="-122"/>
              <a:ea typeface="微软雅黑" panose="020B0503020204020204" pitchFamily="34" charset="-122"/>
            </a:endParaRPr>
          </a:p>
        </p:txBody>
      </p:sp>
      <p:sp>
        <p:nvSpPr>
          <p:cNvPr id="22" name="矩形 21"/>
          <p:cNvSpPr/>
          <p:nvPr/>
        </p:nvSpPr>
        <p:spPr>
          <a:xfrm>
            <a:off x="7188186" y="3538181"/>
            <a:ext cx="3503251" cy="643423"/>
          </a:xfrm>
          <a:prstGeom prst="rect">
            <a:avLst/>
          </a:prstGeom>
          <a:noFill/>
          <a:ln w="28575">
            <a:solidFill>
              <a:srgbClr val="C00000"/>
            </a:solidFill>
            <a:prstDash val="solid"/>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algn="just">
              <a:lnSpc>
                <a:spcPct val="150000"/>
              </a:lnSpc>
              <a:buClr>
                <a:srgbClr val="C00000"/>
              </a:buClr>
            </a:pPr>
            <a:r>
              <a:rPr lang="zh-CN" altLang="en-US" sz="2000" b="1" dirty="0">
                <a:solidFill>
                  <a:srgbClr val="002060"/>
                </a:solidFill>
                <a:latin typeface="微软雅黑" panose="020B0503020204020204" pitchFamily="34" charset="-122"/>
                <a:ea typeface="微软雅黑" panose="020B0503020204020204" pitchFamily="34" charset="-122"/>
              </a:rPr>
              <a:t>改革开放政策要激活发展动力</a:t>
            </a:r>
            <a:endParaRPr lang="en-US" altLang="zh-CN" sz="2000" b="1" dirty="0" smtClean="0">
              <a:solidFill>
                <a:srgbClr val="002060"/>
              </a:solidFill>
              <a:latin typeface="微软雅黑" panose="020B0503020204020204" pitchFamily="34" charset="-122"/>
              <a:ea typeface="微软雅黑" panose="020B0503020204020204" pitchFamily="34" charset="-122"/>
            </a:endParaRPr>
          </a:p>
        </p:txBody>
      </p:sp>
      <p:sp>
        <p:nvSpPr>
          <p:cNvPr id="23" name="矩形 22"/>
          <p:cNvSpPr/>
          <p:nvPr/>
        </p:nvSpPr>
        <p:spPr>
          <a:xfrm>
            <a:off x="7188187" y="5535309"/>
            <a:ext cx="3503250" cy="643423"/>
          </a:xfrm>
          <a:prstGeom prst="rect">
            <a:avLst/>
          </a:prstGeom>
          <a:noFill/>
          <a:ln w="28575">
            <a:solidFill>
              <a:srgbClr val="C00000"/>
            </a:solidFill>
            <a:prstDash val="solid"/>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algn="just">
              <a:lnSpc>
                <a:spcPct val="150000"/>
              </a:lnSpc>
              <a:buClr>
                <a:srgbClr val="C00000"/>
              </a:buClr>
            </a:pPr>
            <a:r>
              <a:rPr lang="zh-CN" altLang="en-US" sz="2000" b="1" dirty="0">
                <a:solidFill>
                  <a:srgbClr val="002060"/>
                </a:solidFill>
                <a:latin typeface="微软雅黑" panose="020B0503020204020204" pitchFamily="34" charset="-122"/>
                <a:ea typeface="微软雅黑" panose="020B0503020204020204" pitchFamily="34" charset="-122"/>
              </a:rPr>
              <a:t>社会政策要兜住兜牢民生</a:t>
            </a:r>
            <a:r>
              <a:rPr lang="zh-CN" altLang="en-US" sz="2000" b="1" dirty="0" smtClean="0">
                <a:solidFill>
                  <a:srgbClr val="002060"/>
                </a:solidFill>
                <a:latin typeface="微软雅黑" panose="020B0503020204020204" pitchFamily="34" charset="-122"/>
                <a:ea typeface="微软雅黑" panose="020B0503020204020204" pitchFamily="34" charset="-122"/>
              </a:rPr>
              <a:t>底线</a:t>
            </a:r>
            <a:endParaRPr lang="en-US" altLang="zh-CN" sz="2000" b="1" dirty="0" smtClean="0">
              <a:solidFill>
                <a:srgbClr val="002060"/>
              </a:solidFill>
              <a:latin typeface="微软雅黑" panose="020B0503020204020204" pitchFamily="34" charset="-122"/>
              <a:ea typeface="微软雅黑" panose="020B0503020204020204" pitchFamily="34" charset="-122"/>
            </a:endParaRPr>
          </a:p>
        </p:txBody>
      </p:sp>
      <p:sp>
        <p:nvSpPr>
          <p:cNvPr id="24" name="圆角矩形 23"/>
          <p:cNvSpPr/>
          <p:nvPr/>
        </p:nvSpPr>
        <p:spPr bwMode="auto">
          <a:xfrm>
            <a:off x="6413156" y="3576333"/>
            <a:ext cx="576000" cy="576000"/>
          </a:xfrm>
          <a:prstGeom prst="roundRect">
            <a:avLst/>
          </a:prstGeom>
          <a:solidFill>
            <a:srgbClr val="C0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1" compatLnSpc="1"/>
          <a:lstStyle/>
          <a:p>
            <a:pPr marL="0" marR="0" indent="0" algn="l" defTabSz="100838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rPr>
              <a:t>五</a:t>
            </a:r>
            <a:endPar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25" name="圆角矩形 24"/>
          <p:cNvSpPr/>
          <p:nvPr/>
        </p:nvSpPr>
        <p:spPr bwMode="auto">
          <a:xfrm>
            <a:off x="6413156" y="4567824"/>
            <a:ext cx="576000" cy="576000"/>
          </a:xfrm>
          <a:prstGeom prst="roundRect">
            <a:avLst/>
          </a:prstGeom>
          <a:solidFill>
            <a:srgbClr val="C0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1" compatLnSpc="1"/>
          <a:lstStyle/>
          <a:p>
            <a:pPr marL="0" marR="0" indent="0" algn="l" defTabSz="1008380" rtl="0" eaLnBrk="1" fontAlgn="base" latinLnBrk="0" hangingPunct="1">
              <a:lnSpc>
                <a:spcPct val="100000"/>
              </a:lnSpc>
              <a:spcBef>
                <a:spcPct val="0"/>
              </a:spcBef>
              <a:spcAft>
                <a:spcPct val="0"/>
              </a:spcAft>
              <a:buClrTx/>
              <a:buSzTx/>
              <a:buFontTx/>
              <a:buNone/>
            </a:pPr>
            <a:r>
              <a:rPr lang="zh-CN" altLang="en-US" sz="2400" b="1" dirty="0">
                <a:solidFill>
                  <a:srgbClr val="FFFFFF"/>
                </a:solidFill>
                <a:latin typeface="微软雅黑" panose="020B0503020204020204" pitchFamily="34" charset="-122"/>
                <a:ea typeface="微软雅黑" panose="020B0503020204020204" pitchFamily="34" charset="-122"/>
              </a:rPr>
              <a:t>六</a:t>
            </a:r>
            <a:endPar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
        <p:nvSpPr>
          <p:cNvPr id="26" name="圆角矩形 25"/>
          <p:cNvSpPr/>
          <p:nvPr/>
        </p:nvSpPr>
        <p:spPr bwMode="auto">
          <a:xfrm>
            <a:off x="6413156" y="5599097"/>
            <a:ext cx="576000" cy="515845"/>
          </a:xfrm>
          <a:prstGeom prst="roundRect">
            <a:avLst/>
          </a:prstGeom>
          <a:solidFill>
            <a:srgbClr val="C0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1" compatLnSpc="1"/>
          <a:lstStyle/>
          <a:p>
            <a:pPr marL="0" marR="0" indent="0" algn="l" defTabSz="100838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rPr>
              <a:t>七</a:t>
            </a:r>
            <a:endParaRPr kumimoji="0" lang="zh-CN" altLang="en-US" sz="2400" b="1" i="0" u="none" strike="noStrike" cap="none" normalizeH="0" baseline="0" dirty="0" smtClean="0">
              <a:ln>
                <a:noFill/>
              </a:ln>
              <a:solidFill>
                <a:srgbClr val="FFFFFF"/>
              </a:solidFill>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B91C3C8-ECA1-4269-A7FA-E0CCAE4BA409}" type="slidenum">
              <a:rPr lang="en-US" altLang="zh-CN" smtClean="0"/>
            </a:fld>
            <a:endParaRPr lang="en-US" altLang="zh-CN" dirty="0"/>
          </a:p>
        </p:txBody>
      </p:sp>
      <p:sp>
        <p:nvSpPr>
          <p:cNvPr id="8" name="矩形 7"/>
          <p:cNvSpPr/>
          <p:nvPr/>
        </p:nvSpPr>
        <p:spPr>
          <a:xfrm>
            <a:off x="695325" y="1412875"/>
            <a:ext cx="10752455" cy="4057015"/>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marL="342900" indent="-342900" algn="just">
              <a:lnSpc>
                <a:spcPct val="150000"/>
              </a:lnSpc>
              <a:buClr>
                <a:srgbClr val="C00000"/>
              </a:buClr>
              <a:buSzTx/>
              <a:buFont typeface="Wingdings" panose="05000000000000000000" pitchFamily="2" charset="2"/>
              <a:buChar char="l"/>
            </a:pPr>
            <a:r>
              <a:rPr lang="zh-CN" altLang="en-US" sz="2400" b="1" dirty="0">
                <a:solidFill>
                  <a:srgbClr val="002060"/>
                </a:solidFill>
                <a:latin typeface="微软雅黑" panose="020B0503020204020204" pitchFamily="34" charset="-122"/>
                <a:ea typeface="微软雅黑" panose="020B0503020204020204" pitchFamily="34" charset="-122"/>
              </a:rPr>
              <a:t>明确科技政策要扎实落地，并从实施科技体制改革三年行动方案、强化国家战略科技力量、强化企业创新主体地位等方面做出具体部署</a:t>
            </a:r>
            <a:endParaRPr lang="zh-CN" altLang="en-US" sz="2400" b="1" dirty="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400" b="1" dirty="0">
                <a:solidFill>
                  <a:srgbClr val="002060"/>
                </a:solidFill>
                <a:latin typeface="微软雅黑" panose="020B0503020204020204" pitchFamily="34" charset="-122"/>
                <a:ea typeface="微软雅黑" panose="020B0503020204020204" pitchFamily="34" charset="-122"/>
              </a:rPr>
              <a:t>长期以来，促进科技与经济结合一直是我国科技体制改革与经济体制改革的重要目标。特别是党的十八大提出“创新驱动发展”战略后，党和国家从制度层面将科技创新与经济发展紧密联系起来。此次中央经济工作会议再次强调科技体制改革，意在为科技创新创造良好环境，正是深入实施创新驱动发展战略的体现。</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9" name="矩形 8"/>
          <p:cNvSpPr/>
          <p:nvPr/>
        </p:nvSpPr>
        <p:spPr>
          <a:xfrm>
            <a:off x="314049" y="260838"/>
            <a:ext cx="11877875" cy="737235"/>
          </a:xfrm>
          <a:prstGeom prst="rect">
            <a:avLst/>
          </a:prstGeom>
          <a:noFill/>
        </p:spPr>
        <p:txBody>
          <a:bodyPr wrap="square" rtlCol="0" anchor="t">
            <a:spAutoFit/>
            <a:scene3d>
              <a:camera prst="orthographicFront"/>
              <a:lightRig rig="threePt" dir="t"/>
            </a:scene3d>
          </a:bodyPr>
          <a:lstStyle/>
          <a:p>
            <a:pPr algn="just">
              <a:lnSpc>
                <a:spcPct val="150000"/>
              </a:lnSpc>
              <a:buClr>
                <a:srgbClr val="C00000"/>
              </a:buClr>
            </a:pPr>
            <a:r>
              <a:rPr lang="zh-CN" altLang="en-US" sz="2800" b="1"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sym typeface="+mn-ea"/>
              </a:rPr>
              <a:t>科技政策要扎实落地</a:t>
            </a:r>
            <a:endPar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0"/>
          </p:nvPr>
        </p:nvSpPr>
        <p:spPr/>
        <p:txBody>
          <a:bodyPr/>
          <a:p>
            <a:pPr>
              <a:defRPr/>
            </a:pPr>
            <a:fld id="{3B91C3C8-ECA1-4269-A7FA-E0CCAE4BA409}" type="slidenum">
              <a:rPr lang="en-US" altLang="zh-CN"/>
            </a:fld>
            <a:endParaRPr lang="en-US" altLang="zh-CN" dirty="0"/>
          </a:p>
        </p:txBody>
      </p:sp>
      <p:sp>
        <p:nvSpPr>
          <p:cNvPr id="3" name="文本框 2"/>
          <p:cNvSpPr txBox="1"/>
          <p:nvPr/>
        </p:nvSpPr>
        <p:spPr>
          <a:xfrm>
            <a:off x="448310" y="1341120"/>
            <a:ext cx="10914380" cy="5077460"/>
          </a:xfrm>
          <a:prstGeom prst="rect">
            <a:avLst/>
          </a:prstGeom>
          <a:noFill/>
        </p:spPr>
        <p:txBody>
          <a:bodyPr wrap="square" rtlCol="0" anchor="t">
            <a:spAutoFit/>
          </a:bodyPr>
          <a:p>
            <a:pPr marL="342900" indent="-342900" algn="just">
              <a:lnSpc>
                <a:spcPct val="150000"/>
              </a:lnSpc>
              <a:buClr>
                <a:srgbClr val="C00000"/>
              </a:buClr>
              <a:buSzTx/>
              <a:buFont typeface="Wingdings" panose="05000000000000000000" pitchFamily="2" charset="2"/>
              <a:buChar char="l"/>
            </a:pPr>
            <a:r>
              <a:rPr lang="zh-CN" altLang="en-US" sz="2400" b="1" dirty="0">
                <a:solidFill>
                  <a:srgbClr val="002060"/>
                </a:solidFill>
                <a:latin typeface="微软雅黑" panose="020B0503020204020204" pitchFamily="34" charset="-122"/>
                <a:ea typeface="微软雅黑" panose="020B0503020204020204" pitchFamily="34" charset="-122"/>
              </a:rPr>
              <a:t>《关于深化体制机制改革加快实施创新驱动发展战略的若干意见》</a:t>
            </a:r>
            <a:endParaRPr lang="zh-CN" altLang="en-US" sz="2400" b="1" dirty="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SzTx/>
              <a:buFont typeface="Wingdings" panose="05000000000000000000" pitchFamily="2" charset="2"/>
              <a:buChar char="l"/>
            </a:pPr>
            <a:r>
              <a:rPr lang="zh-CN" altLang="en-US" sz="2400" b="1" dirty="0">
                <a:solidFill>
                  <a:srgbClr val="002060"/>
                </a:solidFill>
                <a:latin typeface="微软雅黑" panose="020B0503020204020204" pitchFamily="34" charset="-122"/>
                <a:ea typeface="微软雅黑" panose="020B0503020204020204" pitchFamily="34" charset="-122"/>
              </a:rPr>
              <a:t>《深化科技体制改革实施方案》</a:t>
            </a:r>
            <a:endParaRPr lang="zh-CN" altLang="en-US" sz="2400" b="1" dirty="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SzTx/>
              <a:buFont typeface="Wingdings" panose="05000000000000000000" pitchFamily="2" charset="2"/>
              <a:buChar char="l"/>
            </a:pPr>
            <a:r>
              <a:rPr lang="zh-CN" altLang="en-US" sz="2400" b="1" dirty="0">
                <a:solidFill>
                  <a:srgbClr val="002060"/>
                </a:solidFill>
                <a:latin typeface="微软雅黑" panose="020B0503020204020204" pitchFamily="34" charset="-122"/>
                <a:ea typeface="微软雅黑" panose="020B0503020204020204" pitchFamily="34" charset="-122"/>
              </a:rPr>
              <a:t>《国家创新驱动发展战略纲要》</a:t>
            </a:r>
            <a:endParaRPr lang="zh-CN" altLang="en-US" sz="2400" b="1" dirty="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SzTx/>
              <a:buFont typeface="Wingdings" panose="05000000000000000000" pitchFamily="2" charset="2"/>
              <a:buChar char="l"/>
            </a:pPr>
            <a:r>
              <a:rPr lang="zh-CN" altLang="en-US" sz="2400" b="1" dirty="0">
                <a:solidFill>
                  <a:srgbClr val="002060"/>
                </a:solidFill>
                <a:latin typeface="微软雅黑" panose="020B0503020204020204" pitchFamily="34" charset="-122"/>
                <a:ea typeface="微软雅黑" panose="020B0503020204020204" pitchFamily="34" charset="-122"/>
              </a:rPr>
              <a:t>科技体制改革领域覆盖管理体制、资源配置、科技评价、产学研合作、知识产权保护、成果转化、科技金融、人才培养、国际科技合作等方面。</a:t>
            </a:r>
            <a:endParaRPr lang="zh-CN" altLang="en-US" sz="2400" b="1" dirty="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SzTx/>
              <a:buFont typeface="Wingdings" panose="05000000000000000000" pitchFamily="2" charset="2"/>
              <a:buChar char="l"/>
            </a:pPr>
            <a:r>
              <a:rPr lang="zh-CN" altLang="en-US" sz="2400" b="1" dirty="0">
                <a:solidFill>
                  <a:srgbClr val="002060"/>
                </a:solidFill>
                <a:latin typeface="微软雅黑" panose="020B0503020204020204" pitchFamily="34" charset="-122"/>
                <a:ea typeface="微软雅黑" panose="020B0503020204020204" pitchFamily="34" charset="-122"/>
                <a:sym typeface="+mn-ea"/>
              </a:rPr>
              <a:t>科技体制改革、科研院所改革，还是产学研合作、强化国家战略科技力量→难啃的硬骨头</a:t>
            </a:r>
            <a:endParaRPr lang="zh-CN" altLang="en-US" sz="2400" b="1" dirty="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SzTx/>
              <a:buFont typeface="Wingdings" panose="05000000000000000000" pitchFamily="2" charset="2"/>
              <a:buChar char="l"/>
            </a:pPr>
            <a:r>
              <a:rPr lang="zh-CN" altLang="en-US" sz="2400" b="1" dirty="0">
                <a:solidFill>
                  <a:srgbClr val="002060"/>
                </a:solidFill>
                <a:latin typeface="微软雅黑" panose="020B0503020204020204" pitchFamily="34" charset="-122"/>
                <a:ea typeface="微软雅黑" panose="020B0503020204020204" pitchFamily="34" charset="-122"/>
              </a:rPr>
              <a:t>强调科技政策扎实落地的深意</a:t>
            </a:r>
            <a:endParaRPr lang="zh-CN" altLang="en-US" sz="2400" b="1" dirty="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SzTx/>
              <a:buFont typeface="Wingdings" panose="05000000000000000000" pitchFamily="2" charset="2"/>
              <a:buChar char="l"/>
            </a:pP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4" name="矩形 3"/>
          <p:cNvSpPr/>
          <p:nvPr/>
        </p:nvSpPr>
        <p:spPr>
          <a:xfrm>
            <a:off x="335280" y="188595"/>
            <a:ext cx="8269605" cy="737235"/>
          </a:xfrm>
          <a:prstGeom prst="rect">
            <a:avLst/>
          </a:prstGeom>
          <a:noFill/>
        </p:spPr>
        <p:txBody>
          <a:bodyPr wrap="square" rtlCol="0" anchor="t">
            <a:spAutoFit/>
            <a:scene3d>
              <a:camera prst="orthographicFront"/>
              <a:lightRig rig="threePt" dir="t"/>
            </a:scene3d>
          </a:bodyPr>
          <a:lstStyle/>
          <a:p>
            <a:pPr lvl="0" algn="just">
              <a:lnSpc>
                <a:spcPct val="150000"/>
              </a:lnSpc>
              <a:buClr>
                <a:srgbClr val="C00000"/>
              </a:buClr>
              <a:buSzTx/>
            </a:pPr>
            <a:r>
              <a:rPr lang="zh-CN" altLang="en-US" sz="2800" b="1"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sym typeface="+mn-ea"/>
              </a:rPr>
              <a:t>为何强调科技政策扎实落地</a:t>
            </a:r>
            <a:endParaRPr lang="zh-CN" altLang="en-US" sz="2800" b="1"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0"/>
          </p:nvPr>
        </p:nvSpPr>
        <p:spPr/>
        <p:txBody>
          <a:bodyPr/>
          <a:p>
            <a:pPr>
              <a:defRPr/>
            </a:pPr>
            <a:fld id="{3B91C3C8-ECA1-4269-A7FA-E0CCAE4BA409}" type="slidenum">
              <a:rPr lang="en-US" altLang="zh-CN"/>
            </a:fld>
            <a:endParaRPr lang="en-US" altLang="zh-CN" dirty="0"/>
          </a:p>
        </p:txBody>
      </p:sp>
      <p:sp>
        <p:nvSpPr>
          <p:cNvPr id="3" name="文本框 2"/>
          <p:cNvSpPr txBox="1"/>
          <p:nvPr/>
        </p:nvSpPr>
        <p:spPr>
          <a:xfrm>
            <a:off x="407035" y="1196975"/>
            <a:ext cx="11570335" cy="5077460"/>
          </a:xfrm>
          <a:prstGeom prst="rect">
            <a:avLst/>
          </a:prstGeom>
          <a:noFill/>
        </p:spPr>
        <p:txBody>
          <a:bodyPr wrap="square" rtlCol="0" anchor="t">
            <a:spAutoFit/>
          </a:bodyPr>
          <a:p>
            <a:pPr>
              <a:lnSpc>
                <a:spcPct val="150000"/>
              </a:lnSpc>
            </a:pPr>
            <a:r>
              <a:rPr lang="zh-CN" altLang="en-US" sz="2400">
                <a:latin typeface="微软雅黑" panose="020B0503020204020204" pitchFamily="34" charset="-122"/>
                <a:ea typeface="微软雅黑" panose="020B0503020204020204" pitchFamily="34" charset="-122"/>
                <a:cs typeface="微软雅黑" panose="020B0503020204020204" pitchFamily="34" charset="-122"/>
              </a:rPr>
              <a:t>科技体制改革三年行动方案</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实施基础研究十年规划</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强化国家战略科技力量，</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强化企业创新主体地位，深化产学研结合。完善优化科技创新生态，形成扎实的科研作风。继续开展国际科技合作。</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a:latin typeface="微软雅黑" panose="020B0503020204020204" pitchFamily="34" charset="-122"/>
                <a:ea typeface="微软雅黑" panose="020B0503020204020204" pitchFamily="34" charset="-122"/>
                <a:cs typeface="微软雅黑" panose="020B0503020204020204" pitchFamily="34" charset="-122"/>
              </a:rPr>
              <a:t>强化国家战略科技力量，已连续两年为中央经济工作会议所强调。</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a:latin typeface="微软雅黑" panose="020B0503020204020204" pitchFamily="34" charset="-122"/>
                <a:ea typeface="微软雅黑" panose="020B0503020204020204" pitchFamily="34" charset="-122"/>
                <a:cs typeface="微软雅黑" panose="020B0503020204020204" pitchFamily="34" charset="-122"/>
              </a:rPr>
              <a:t>复杂的国际环境</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我国科技安全、经济安全</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严重挑战</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a:latin typeface="微软雅黑" panose="020B0503020204020204" pitchFamily="34" charset="-122"/>
                <a:ea typeface="微软雅黑" panose="020B0503020204020204" pitchFamily="34" charset="-122"/>
                <a:cs typeface="微软雅黑" panose="020B0503020204020204" pitchFamily="34" charset="-122"/>
              </a:rPr>
              <a:t>科技发展模式、创新治理模式、国家创新体系</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高质量发展的要求</a:t>
            </a:r>
            <a:r>
              <a:rPr lang="en-US" altLang="zh-CN" sz="2400">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400">
                <a:latin typeface="微软雅黑" panose="020B0503020204020204" pitchFamily="34" charset="-122"/>
                <a:ea typeface="微软雅黑" panose="020B0503020204020204" pitchFamily="34" charset="-122"/>
                <a:cs typeface="微软雅黑" panose="020B0503020204020204" pitchFamily="34" charset="-122"/>
              </a:rPr>
              <a:t>诸多不适应的地方</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a:latin typeface="微软雅黑" panose="020B0503020204020204" pitchFamily="34" charset="-122"/>
                <a:ea typeface="微软雅黑" panose="020B0503020204020204" pitchFamily="34" charset="-122"/>
                <a:cs typeface="微软雅黑" panose="020B0503020204020204" pitchFamily="34" charset="-122"/>
              </a:rPr>
              <a:t>科研力量分散，在许多关键领域缺乏国家战略科技力量</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400" b="1">
                <a:latin typeface="微软雅黑" panose="020B0503020204020204" pitchFamily="34" charset="-122"/>
                <a:ea typeface="微软雅黑" panose="020B0503020204020204" pitchFamily="34" charset="-122"/>
                <a:cs typeface="微软雅黑" panose="020B0503020204020204" pitchFamily="34" charset="-122"/>
                <a:sym typeface="+mn-ea"/>
              </a:rPr>
              <a:t>强化国家战略科技力量，发挥好国家实验室作用，重组全国重点实验室，推进科研院所改革。</a:t>
            </a:r>
            <a:endParaRPr lang="zh-CN" altLang="en-US" sz="240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矩形 3"/>
          <p:cNvSpPr/>
          <p:nvPr/>
        </p:nvSpPr>
        <p:spPr>
          <a:xfrm>
            <a:off x="551180" y="332740"/>
            <a:ext cx="6924675" cy="737235"/>
          </a:xfrm>
          <a:prstGeom prst="rect">
            <a:avLst/>
          </a:prstGeom>
          <a:noFill/>
        </p:spPr>
        <p:txBody>
          <a:bodyPr wrap="square" rtlCol="0" anchor="t">
            <a:spAutoFit/>
            <a:scene3d>
              <a:camera prst="orthographicFront"/>
              <a:lightRig rig="threePt" dir="t"/>
            </a:scene3d>
          </a:bodyPr>
          <a:lstStyle/>
          <a:p>
            <a:pPr lvl="0" algn="just">
              <a:lnSpc>
                <a:spcPct val="150000"/>
              </a:lnSpc>
              <a:buClr>
                <a:srgbClr val="C00000"/>
              </a:buClr>
              <a:buSzTx/>
            </a:pPr>
            <a:r>
              <a:rPr lang="zh-CN" altLang="en-US" sz="2800" b="1"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sym typeface="+mn-ea"/>
              </a:rPr>
              <a:t>连续两年提及强化国家战略科技力量</a:t>
            </a:r>
            <a:endParaRPr lang="zh-CN" altLang="en-US" sz="2800" b="1"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B91C3C8-ECA1-4269-A7FA-E0CCAE4BA409}" type="slidenum">
              <a:rPr lang="en-US" altLang="zh-CN" smtClean="0"/>
            </a:fld>
            <a:endParaRPr lang="en-US" altLang="zh-CN" dirty="0"/>
          </a:p>
        </p:txBody>
      </p:sp>
      <p:sp>
        <p:nvSpPr>
          <p:cNvPr id="6" name="文本框 5"/>
          <p:cNvSpPr txBox="1"/>
          <p:nvPr/>
        </p:nvSpPr>
        <p:spPr>
          <a:xfrm>
            <a:off x="263352" y="260648"/>
            <a:ext cx="10242550" cy="521970"/>
          </a:xfrm>
          <a:prstGeom prst="rect">
            <a:avLst/>
          </a:prstGeom>
          <a:noFill/>
        </p:spPr>
        <p:txBody>
          <a:bodyPr wrap="square" rtlCol="0" anchor="t">
            <a:spAutoFit/>
            <a:scene3d>
              <a:camera prst="orthographicFront"/>
              <a:lightRig rig="threePt" dir="t"/>
            </a:scene3d>
          </a:bodyPr>
          <a:lstStyle/>
          <a:p>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一、上级要求</a:t>
            </a:r>
            <a:endParaRPr lang="zh-CN" altLang="en-US" sz="2800" b="1" dirty="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711482" y="1772439"/>
            <a:ext cx="3055184" cy="4320480"/>
          </a:xfrm>
          <a:prstGeom prst="rect">
            <a:avLst/>
          </a:prstGeom>
          <a:ln w="28575">
            <a:solidFill>
              <a:srgbClr val="C00000"/>
            </a:solidFill>
          </a:ln>
          <a:effectLst>
            <a:outerShdw blurRad="292100" dist="139700" dir="2700000" algn="tl" rotWithShape="0">
              <a:srgbClr val="333333">
                <a:alpha val="65000"/>
              </a:srgbClr>
            </a:outerShdw>
          </a:effectLst>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5088" y="1263169"/>
            <a:ext cx="3063037" cy="4331585"/>
          </a:xfrm>
          <a:prstGeom prst="rect">
            <a:avLst/>
          </a:prstGeom>
          <a:ln w="28575">
            <a:solidFill>
              <a:srgbClr val="C00000"/>
            </a:solidFill>
          </a:ln>
          <a:effectLst>
            <a:outerShdw blurRad="292100" dist="139700" dir="2700000" algn="tl" rotWithShape="0">
              <a:srgbClr val="333333">
                <a:alpha val="65000"/>
              </a:srgbClr>
            </a:outerShdw>
          </a:effectLst>
        </p:spPr>
      </p:pic>
      <p:sp>
        <p:nvSpPr>
          <p:cNvPr id="12" name="文本框 11"/>
          <p:cNvSpPr txBox="1"/>
          <p:nvPr/>
        </p:nvSpPr>
        <p:spPr>
          <a:xfrm>
            <a:off x="6312196" y="1297429"/>
            <a:ext cx="5336797" cy="4795520"/>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marL="342900" indent="-342900" algn="just">
              <a:lnSpc>
                <a:spcPct val="150000"/>
              </a:lnSpc>
              <a:buClr>
                <a:srgbClr val="C00000"/>
              </a:buClr>
              <a:buFont typeface="Wingdings" panose="05000000000000000000" pitchFamily="2" charset="2"/>
              <a:buChar char="l"/>
              <a:defRPr/>
            </a:pPr>
            <a:r>
              <a:rPr lang="en-US" altLang="zh-CN" sz="2000" dirty="0" smtClean="0">
                <a:solidFill>
                  <a:srgbClr val="002060"/>
                </a:solidFill>
                <a:latin typeface="微软雅黑" panose="020B0503020204020204" pitchFamily="34" charset="-122"/>
                <a:ea typeface="微软雅黑" panose="020B0503020204020204" pitchFamily="34" charset="-122"/>
              </a:rPr>
              <a:t>2022</a:t>
            </a:r>
            <a:r>
              <a:rPr lang="zh-CN" altLang="en-US" sz="2000" dirty="0" smtClean="0">
                <a:solidFill>
                  <a:srgbClr val="002060"/>
                </a:solidFill>
                <a:latin typeface="微软雅黑" panose="020B0503020204020204" pitchFamily="34" charset="-122"/>
                <a:ea typeface="微软雅黑" panose="020B0503020204020204" pitchFamily="34" charset="-122"/>
              </a:rPr>
              <a:t>年</a:t>
            </a:r>
            <a:r>
              <a:rPr lang="en-US" altLang="zh-CN" sz="2000" dirty="0" smtClean="0">
                <a:solidFill>
                  <a:srgbClr val="002060"/>
                </a:solidFill>
                <a:latin typeface="微软雅黑" panose="020B0503020204020204" pitchFamily="34" charset="-122"/>
                <a:ea typeface="微软雅黑" panose="020B0503020204020204" pitchFamily="34" charset="-122"/>
              </a:rPr>
              <a:t>3</a:t>
            </a:r>
            <a:r>
              <a:rPr lang="zh-CN" altLang="en-US" sz="2000" dirty="0" smtClean="0">
                <a:solidFill>
                  <a:srgbClr val="002060"/>
                </a:solidFill>
                <a:latin typeface="微软雅黑" panose="020B0503020204020204" pitchFamily="34" charset="-122"/>
                <a:ea typeface="微软雅黑" panose="020B0503020204020204" pitchFamily="34" charset="-122"/>
              </a:rPr>
              <a:t>月，</a:t>
            </a:r>
            <a:r>
              <a:rPr lang="zh-CN" altLang="en-US" sz="2000" dirty="0" smtClean="0">
                <a:solidFill>
                  <a:srgbClr val="002060"/>
                </a:solidFill>
                <a:latin typeface="微软雅黑" panose="020B0503020204020204" pitchFamily="34" charset="-122"/>
                <a:ea typeface="微软雅黑" panose="020B0503020204020204" pitchFamily="34" charset="-122"/>
                <a:sym typeface="+mn-ea"/>
              </a:rPr>
              <a:t>中科院直属机关党委印发关于开展“</a:t>
            </a:r>
            <a:r>
              <a:rPr lang="zh-CN" altLang="en-US" sz="2000" b="1" dirty="0">
                <a:solidFill>
                  <a:srgbClr val="002060"/>
                </a:solidFill>
                <a:latin typeface="微软雅黑" panose="020B0503020204020204" pitchFamily="34" charset="-122"/>
                <a:ea typeface="微软雅黑" panose="020B0503020204020204" pitchFamily="34" charset="-122"/>
                <a:sym typeface="+mn-ea"/>
              </a:rPr>
              <a:t>学习研讨、查摆问题、改进提高</a:t>
            </a:r>
            <a:r>
              <a:rPr lang="zh-CN" altLang="en-US" sz="2000" dirty="0" smtClean="0">
                <a:solidFill>
                  <a:srgbClr val="002060"/>
                </a:solidFill>
                <a:latin typeface="微软雅黑" panose="020B0503020204020204" pitchFamily="34" charset="-122"/>
                <a:ea typeface="微软雅黑" panose="020B0503020204020204" pitchFamily="34" charset="-122"/>
                <a:sym typeface="+mn-ea"/>
              </a:rPr>
              <a:t>”专项</a:t>
            </a:r>
            <a:r>
              <a:rPr lang="zh-CN" altLang="en-US" sz="2000" dirty="0">
                <a:solidFill>
                  <a:srgbClr val="002060"/>
                </a:solidFill>
                <a:latin typeface="微软雅黑" panose="020B0503020204020204" pitchFamily="34" charset="-122"/>
                <a:ea typeface="微软雅黑" panose="020B0503020204020204" pitchFamily="34" charset="-122"/>
                <a:sym typeface="+mn-ea"/>
              </a:rPr>
              <a:t>工作的</a:t>
            </a:r>
            <a:r>
              <a:rPr lang="zh-CN" altLang="en-US" sz="2000" dirty="0" smtClean="0">
                <a:solidFill>
                  <a:srgbClr val="002060"/>
                </a:solidFill>
                <a:latin typeface="微软雅黑" panose="020B0503020204020204" pitchFamily="34" charset="-122"/>
                <a:ea typeface="微软雅黑" panose="020B0503020204020204" pitchFamily="34" charset="-122"/>
                <a:sym typeface="+mn-ea"/>
              </a:rPr>
              <a:t>通知，</a:t>
            </a:r>
            <a:r>
              <a:rPr lang="zh-CN" altLang="en-US" sz="2000" dirty="0" smtClean="0">
                <a:solidFill>
                  <a:srgbClr val="002060"/>
                </a:solidFill>
                <a:latin typeface="微软雅黑" panose="020B0503020204020204" pitchFamily="34" charset="-122"/>
                <a:ea typeface="微软雅黑" panose="020B0503020204020204" pitchFamily="34" charset="-122"/>
              </a:rPr>
              <a:t>中科院</a:t>
            </a:r>
            <a:r>
              <a:rPr lang="zh-CN" altLang="en-US" sz="2000" dirty="0">
                <a:solidFill>
                  <a:srgbClr val="002060"/>
                </a:solidFill>
                <a:latin typeface="微软雅黑" panose="020B0503020204020204" pitchFamily="34" charset="-122"/>
                <a:ea typeface="微软雅黑" panose="020B0503020204020204" pitchFamily="34" charset="-122"/>
              </a:rPr>
              <a:t>党建工作领导</a:t>
            </a:r>
            <a:r>
              <a:rPr lang="zh-CN" altLang="en-US" sz="2000" dirty="0" smtClean="0">
                <a:solidFill>
                  <a:srgbClr val="002060"/>
                </a:solidFill>
                <a:latin typeface="微软雅黑" panose="020B0503020204020204" pitchFamily="34" charset="-122"/>
                <a:ea typeface="微软雅黑" panose="020B0503020204020204" pitchFamily="34" charset="-122"/>
              </a:rPr>
              <a:t>小组印发</a:t>
            </a:r>
            <a:r>
              <a:rPr lang="en-US" altLang="zh-CN" sz="2000" dirty="0">
                <a:solidFill>
                  <a:srgbClr val="002060"/>
                </a:solidFill>
                <a:latin typeface="微软雅黑" panose="020B0503020204020204" pitchFamily="34" charset="-122"/>
                <a:ea typeface="微软雅黑" panose="020B0503020204020204" pitchFamily="34" charset="-122"/>
              </a:rPr>
              <a:t>《</a:t>
            </a:r>
            <a:r>
              <a:rPr lang="zh-CN" altLang="en-US" sz="2000" dirty="0">
                <a:solidFill>
                  <a:srgbClr val="002060"/>
                </a:solidFill>
                <a:latin typeface="微软雅黑" panose="020B0503020204020204" pitchFamily="34" charset="-122"/>
                <a:ea typeface="微软雅黑" panose="020B0503020204020204" pitchFamily="34" charset="-122"/>
              </a:rPr>
              <a:t>中国科学院院属单位</a:t>
            </a:r>
            <a:r>
              <a:rPr lang="en-US" altLang="zh-CN" sz="2000" dirty="0">
                <a:solidFill>
                  <a:srgbClr val="002060"/>
                </a:solidFill>
                <a:latin typeface="微软雅黑" panose="020B0503020204020204" pitchFamily="34" charset="-122"/>
                <a:ea typeface="微软雅黑" panose="020B0503020204020204" pitchFamily="34" charset="-122"/>
              </a:rPr>
              <a:t>2022</a:t>
            </a:r>
            <a:r>
              <a:rPr lang="zh-CN" altLang="en-US" sz="2000" dirty="0" smtClean="0">
                <a:solidFill>
                  <a:srgbClr val="002060"/>
                </a:solidFill>
                <a:latin typeface="微软雅黑" panose="020B0503020204020204" pitchFamily="34" charset="-122"/>
                <a:ea typeface="微软雅黑" panose="020B0503020204020204" pitchFamily="34" charset="-122"/>
              </a:rPr>
              <a:t>年党委</a:t>
            </a:r>
            <a:r>
              <a:rPr lang="zh-CN" altLang="en-US" sz="2000" dirty="0">
                <a:solidFill>
                  <a:srgbClr val="002060"/>
                </a:solidFill>
                <a:latin typeface="微软雅黑" panose="020B0503020204020204" pitchFamily="34" charset="-122"/>
                <a:ea typeface="微软雅黑" panose="020B0503020204020204" pitchFamily="34" charset="-122"/>
              </a:rPr>
              <a:t>（分党组）</a:t>
            </a:r>
            <a:r>
              <a:rPr lang="zh-CN" altLang="en-US" sz="2000" b="1" dirty="0">
                <a:solidFill>
                  <a:srgbClr val="002060"/>
                </a:solidFill>
                <a:latin typeface="微软雅黑" panose="020B0503020204020204" pitchFamily="34" charset="-122"/>
                <a:ea typeface="微软雅黑" panose="020B0503020204020204" pitchFamily="34" charset="-122"/>
              </a:rPr>
              <a:t>理论学习中心组</a:t>
            </a:r>
            <a:r>
              <a:rPr lang="zh-CN" altLang="en-US" sz="2000" b="1" dirty="0" smtClean="0">
                <a:solidFill>
                  <a:srgbClr val="002060"/>
                </a:solidFill>
                <a:latin typeface="微软雅黑" panose="020B0503020204020204" pitchFamily="34" charset="-122"/>
                <a:ea typeface="微软雅黑" panose="020B0503020204020204" pitchFamily="34" charset="-122"/>
              </a:rPr>
              <a:t>专题学习</a:t>
            </a:r>
            <a:r>
              <a:rPr lang="zh-CN" altLang="en-US" sz="2000" b="1" dirty="0">
                <a:solidFill>
                  <a:srgbClr val="002060"/>
                </a:solidFill>
                <a:latin typeface="微软雅黑" panose="020B0503020204020204" pitchFamily="34" charset="-122"/>
                <a:ea typeface="微软雅黑" panose="020B0503020204020204" pitchFamily="34" charset="-122"/>
              </a:rPr>
              <a:t>重点内容安排</a:t>
            </a:r>
            <a:r>
              <a:rPr lang="en-US" altLang="zh-CN" sz="2000" dirty="0" smtClean="0">
                <a:solidFill>
                  <a:srgbClr val="002060"/>
                </a:solidFill>
                <a:latin typeface="微软雅黑" panose="020B0503020204020204" pitchFamily="34" charset="-122"/>
                <a:ea typeface="微软雅黑" panose="020B0503020204020204" pitchFamily="34" charset="-122"/>
              </a:rPr>
              <a:t>》</a:t>
            </a:r>
            <a:r>
              <a:rPr lang="zh-CN" altLang="en-US" sz="2000" dirty="0" smtClean="0">
                <a:solidFill>
                  <a:srgbClr val="002060"/>
                </a:solidFill>
                <a:latin typeface="微软雅黑" panose="020B0503020204020204" pitchFamily="34" charset="-122"/>
                <a:ea typeface="微软雅黑" panose="020B0503020204020204" pitchFamily="34" charset="-122"/>
              </a:rPr>
              <a:t>。</a:t>
            </a:r>
            <a:endParaRPr lang="zh-CN" altLang="en-US" sz="2000" dirty="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defRPr/>
            </a:pPr>
            <a:r>
              <a:rPr lang="zh-CN" altLang="en-US" sz="2000" dirty="0">
                <a:solidFill>
                  <a:srgbClr val="002060"/>
                </a:solidFill>
                <a:latin typeface="微软雅黑" panose="020B0503020204020204" pitchFamily="34" charset="-122"/>
                <a:ea typeface="微软雅黑" panose="020B0503020204020204" pitchFamily="34" charset="-122"/>
              </a:rPr>
              <a:t>学习</a:t>
            </a:r>
            <a:r>
              <a:rPr lang="zh-CN" altLang="en-US" sz="2000" b="1" dirty="0">
                <a:solidFill>
                  <a:srgbClr val="002060"/>
                </a:solidFill>
                <a:latin typeface="微软雅黑" panose="020B0503020204020204" pitchFamily="34" charset="-122"/>
                <a:ea typeface="微软雅黑" panose="020B0503020204020204" pitchFamily="34" charset="-122"/>
              </a:rPr>
              <a:t>习近平经济思想</a:t>
            </a:r>
            <a:r>
              <a:rPr lang="zh-CN" altLang="en-US" sz="2000" dirty="0" smtClean="0">
                <a:solidFill>
                  <a:srgbClr val="002060"/>
                </a:solidFill>
                <a:latin typeface="微软雅黑" panose="020B0503020204020204" pitchFamily="34" charset="-122"/>
                <a:ea typeface="微软雅黑" panose="020B0503020204020204" pitchFamily="34" charset="-122"/>
              </a:rPr>
              <a:t>纳入中心</a:t>
            </a:r>
            <a:r>
              <a:rPr lang="zh-CN" altLang="en-US" sz="2000" dirty="0">
                <a:solidFill>
                  <a:srgbClr val="002060"/>
                </a:solidFill>
                <a:latin typeface="微软雅黑" panose="020B0503020204020204" pitchFamily="34" charset="-122"/>
                <a:ea typeface="微软雅黑" panose="020B0503020204020204" pitchFamily="34" charset="-122"/>
              </a:rPr>
              <a:t>组的重要学习</a:t>
            </a:r>
            <a:r>
              <a:rPr lang="zh-CN" altLang="en-US" sz="2000" dirty="0" smtClean="0">
                <a:solidFill>
                  <a:srgbClr val="002060"/>
                </a:solidFill>
                <a:latin typeface="微软雅黑" panose="020B0503020204020204" pitchFamily="34" charset="-122"/>
                <a:ea typeface="微软雅黑" panose="020B0503020204020204" pitchFamily="34" charset="-122"/>
              </a:rPr>
              <a:t>内容，</a:t>
            </a:r>
            <a:r>
              <a:rPr lang="en-US" altLang="zh-CN" sz="2000" b="1" dirty="0" smtClean="0">
                <a:solidFill>
                  <a:srgbClr val="002060"/>
                </a:solidFill>
                <a:latin typeface="微软雅黑" panose="020B0503020204020204" pitchFamily="34" charset="-122"/>
                <a:ea typeface="微软雅黑" panose="020B0503020204020204" pitchFamily="34" charset="-122"/>
              </a:rPr>
              <a:t>4</a:t>
            </a:r>
            <a:r>
              <a:rPr lang="zh-CN" altLang="en-US" sz="2000" b="1" dirty="0">
                <a:solidFill>
                  <a:srgbClr val="002060"/>
                </a:solidFill>
                <a:latin typeface="微软雅黑" panose="020B0503020204020204" pitchFamily="34" charset="-122"/>
                <a:ea typeface="微软雅黑" panose="020B0503020204020204" pitchFamily="34" charset="-122"/>
              </a:rPr>
              <a:t>月</a:t>
            </a:r>
            <a:r>
              <a:rPr lang="en-US" altLang="zh-CN" sz="2000" b="1" dirty="0">
                <a:solidFill>
                  <a:srgbClr val="002060"/>
                </a:solidFill>
                <a:latin typeface="微软雅黑" panose="020B0503020204020204" pitchFamily="34" charset="-122"/>
                <a:ea typeface="微软雅黑" panose="020B0503020204020204" pitchFamily="34" charset="-122"/>
              </a:rPr>
              <a:t>20</a:t>
            </a:r>
            <a:r>
              <a:rPr lang="zh-CN" altLang="en-US" sz="2000" b="1" dirty="0">
                <a:solidFill>
                  <a:srgbClr val="002060"/>
                </a:solidFill>
                <a:latin typeface="微软雅黑" panose="020B0503020204020204" pitchFamily="34" charset="-122"/>
                <a:ea typeface="微软雅黑" panose="020B0503020204020204" pitchFamily="34" charset="-122"/>
              </a:rPr>
              <a:t>日前</a:t>
            </a:r>
            <a:r>
              <a:rPr lang="zh-CN" altLang="en-US" sz="2000" dirty="0">
                <a:solidFill>
                  <a:srgbClr val="002060"/>
                </a:solidFill>
                <a:latin typeface="微软雅黑" panose="020B0503020204020204" pitchFamily="34" charset="-122"/>
                <a:ea typeface="微软雅黑" panose="020B0503020204020204" pitchFamily="34" charset="-122"/>
              </a:rPr>
              <a:t>围绕习近平总书记在</a:t>
            </a:r>
            <a:r>
              <a:rPr lang="en-US" altLang="zh-CN" sz="2000" dirty="0">
                <a:solidFill>
                  <a:srgbClr val="002060"/>
                </a:solidFill>
                <a:latin typeface="微软雅黑" panose="020B0503020204020204" pitchFamily="34" charset="-122"/>
                <a:ea typeface="微软雅黑" panose="020B0503020204020204" pitchFamily="34" charset="-122"/>
              </a:rPr>
              <a:t>2021</a:t>
            </a:r>
            <a:r>
              <a:rPr lang="zh-CN" altLang="en-US" sz="2000" dirty="0">
                <a:solidFill>
                  <a:srgbClr val="002060"/>
                </a:solidFill>
                <a:latin typeface="微软雅黑" panose="020B0503020204020204" pitchFamily="34" charset="-122"/>
                <a:ea typeface="微软雅黑" panose="020B0503020204020204" pitchFamily="34" charset="-122"/>
              </a:rPr>
              <a:t>年中央经济工作会议</a:t>
            </a:r>
            <a:r>
              <a:rPr lang="zh-CN" altLang="en-US" sz="2000" dirty="0" smtClean="0">
                <a:solidFill>
                  <a:srgbClr val="002060"/>
                </a:solidFill>
                <a:latin typeface="微软雅黑" panose="020B0503020204020204" pitchFamily="34" charset="-122"/>
                <a:ea typeface="微软雅黑" panose="020B0503020204020204" pitchFamily="34" charset="-122"/>
              </a:rPr>
              <a:t>上讲话</a:t>
            </a:r>
            <a:r>
              <a:rPr lang="zh-CN" altLang="en-US" sz="2000" b="1" dirty="0" smtClean="0">
                <a:solidFill>
                  <a:srgbClr val="002060"/>
                </a:solidFill>
                <a:latin typeface="微软雅黑" panose="020B0503020204020204" pitchFamily="34" charset="-122"/>
                <a:ea typeface="微软雅黑" panose="020B0503020204020204" pitchFamily="34" charset="-122"/>
              </a:rPr>
              <a:t>开展</a:t>
            </a:r>
            <a:r>
              <a:rPr lang="en-US" altLang="zh-CN" sz="2000" b="1" dirty="0">
                <a:solidFill>
                  <a:srgbClr val="002060"/>
                </a:solidFill>
                <a:latin typeface="微软雅黑" panose="020B0503020204020204" pitchFamily="34" charset="-122"/>
                <a:ea typeface="微软雅黑" panose="020B0503020204020204" pitchFamily="34" charset="-122"/>
              </a:rPr>
              <a:t>1</a:t>
            </a:r>
            <a:r>
              <a:rPr lang="zh-CN" altLang="en-US" sz="2000" b="1" dirty="0">
                <a:solidFill>
                  <a:srgbClr val="002060"/>
                </a:solidFill>
                <a:latin typeface="微软雅黑" panose="020B0503020204020204" pitchFamily="34" charset="-122"/>
                <a:ea typeface="微软雅黑" panose="020B0503020204020204" pitchFamily="34" charset="-122"/>
              </a:rPr>
              <a:t>次学习</a:t>
            </a:r>
            <a:r>
              <a:rPr lang="zh-CN" altLang="en-US" sz="2000" b="1" dirty="0" smtClean="0">
                <a:solidFill>
                  <a:srgbClr val="002060"/>
                </a:solidFill>
                <a:latin typeface="微软雅黑" panose="020B0503020204020204" pitchFamily="34" charset="-122"/>
                <a:ea typeface="微软雅黑" panose="020B0503020204020204" pitchFamily="34" charset="-122"/>
              </a:rPr>
              <a:t>研讨。</a:t>
            </a:r>
            <a:endParaRPr lang="en-US" altLang="zh-CN" sz="2000" b="1" dirty="0" smtClean="0">
              <a:solidFill>
                <a:srgbClr val="00206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B91C3C8-ECA1-4269-A7FA-E0CCAE4BA409}" type="slidenum">
              <a:rPr lang="en-US" altLang="zh-CN" smtClean="0"/>
            </a:fld>
            <a:endParaRPr lang="en-US" altLang="zh-CN" dirty="0"/>
          </a:p>
        </p:txBody>
      </p:sp>
      <p:sp>
        <p:nvSpPr>
          <p:cNvPr id="3" name="文本框 2"/>
          <p:cNvSpPr txBox="1"/>
          <p:nvPr/>
        </p:nvSpPr>
        <p:spPr>
          <a:xfrm>
            <a:off x="0" y="2708920"/>
            <a:ext cx="12192000" cy="1440160"/>
          </a:xfrm>
          <a:prstGeom prst="rect">
            <a:avLst/>
          </a:prstGeom>
        </p:spPr>
        <p:txBody>
          <a:bodyPr/>
          <a:lstStyle>
            <a:defPPr>
              <a:defRPr lang="zh-CN"/>
            </a:defPPr>
            <a:lvl1pPr defTabSz="909955">
              <a:buFontTx/>
              <a:defRPr sz="3200" b="1" kern="0">
                <a:solidFill>
                  <a:srgbClr val="002060"/>
                </a:solidFill>
                <a:latin typeface="微软雅黑" panose="020B0503020204020204" pitchFamily="34" charset="-122"/>
                <a:ea typeface="微软雅黑" panose="020B0503020204020204" pitchFamily="34" charset="-122"/>
                <a:cs typeface="+mj-cs"/>
              </a:defRPr>
            </a:lvl1pPr>
            <a:lvl2pPr defTabSz="909955">
              <a:defRPr sz="3600" b="1">
                <a:solidFill>
                  <a:srgbClr val="CC6600"/>
                </a:solidFill>
                <a:latin typeface="Times New Roman" panose="02020603050405020304" pitchFamily="18" charset="0"/>
              </a:defRPr>
            </a:lvl2pPr>
            <a:lvl3pPr defTabSz="909955">
              <a:defRPr sz="3600" b="1">
                <a:solidFill>
                  <a:srgbClr val="CC6600"/>
                </a:solidFill>
                <a:latin typeface="Times New Roman" panose="02020603050405020304" pitchFamily="18" charset="0"/>
              </a:defRPr>
            </a:lvl3pPr>
            <a:lvl4pPr defTabSz="909955">
              <a:defRPr sz="3600" b="1">
                <a:solidFill>
                  <a:srgbClr val="CC6600"/>
                </a:solidFill>
                <a:latin typeface="Times New Roman" panose="02020603050405020304" pitchFamily="18" charset="0"/>
              </a:defRPr>
            </a:lvl4pPr>
            <a:lvl5pPr defTabSz="909955">
              <a:defRPr sz="3600" b="1">
                <a:solidFill>
                  <a:srgbClr val="CC6600"/>
                </a:solidFill>
                <a:latin typeface="Times New Roman" panose="02020603050405020304" pitchFamily="18" charset="0"/>
              </a:defRPr>
            </a:lvl5pPr>
            <a:lvl6pPr marL="414655" defTabSz="913765" fontAlgn="base">
              <a:spcBef>
                <a:spcPct val="0"/>
              </a:spcBef>
              <a:spcAft>
                <a:spcPct val="0"/>
              </a:spcAft>
              <a:defRPr sz="3600" b="1">
                <a:solidFill>
                  <a:srgbClr val="CC6600"/>
                </a:solidFill>
                <a:latin typeface="Times New Roman" panose="02020603050405020304" pitchFamily="18" charset="0"/>
              </a:defRPr>
            </a:lvl6pPr>
            <a:lvl7pPr marL="828675" defTabSz="913765" fontAlgn="base">
              <a:spcBef>
                <a:spcPct val="0"/>
              </a:spcBef>
              <a:spcAft>
                <a:spcPct val="0"/>
              </a:spcAft>
              <a:defRPr sz="3600" b="1">
                <a:solidFill>
                  <a:srgbClr val="CC6600"/>
                </a:solidFill>
                <a:latin typeface="Times New Roman" panose="02020603050405020304" pitchFamily="18" charset="0"/>
              </a:defRPr>
            </a:lvl7pPr>
            <a:lvl8pPr marL="1243330" defTabSz="913765" fontAlgn="base">
              <a:spcBef>
                <a:spcPct val="0"/>
              </a:spcBef>
              <a:spcAft>
                <a:spcPct val="0"/>
              </a:spcAft>
              <a:defRPr sz="3600" b="1">
                <a:solidFill>
                  <a:srgbClr val="CC6600"/>
                </a:solidFill>
                <a:latin typeface="Times New Roman" panose="02020603050405020304" pitchFamily="18" charset="0"/>
              </a:defRPr>
            </a:lvl8pPr>
            <a:lvl9pPr marL="1657350" defTabSz="913765" fontAlgn="base">
              <a:spcBef>
                <a:spcPct val="0"/>
              </a:spcBef>
              <a:spcAft>
                <a:spcPct val="0"/>
              </a:spcAft>
              <a:defRPr sz="3600" b="1">
                <a:solidFill>
                  <a:srgbClr val="CC6600"/>
                </a:solidFill>
                <a:latin typeface="Times New Roman" panose="02020603050405020304" pitchFamily="18" charset="0"/>
              </a:defRPr>
            </a:lvl9pPr>
          </a:lstStyle>
          <a:p>
            <a:pPr algn="ctr" defTabSz="685800" eaLnBrk="1" hangingPunct="1">
              <a:spcBef>
                <a:spcPct val="20000"/>
              </a:spcBef>
            </a:pPr>
            <a:r>
              <a:rPr lang="zh-CN" altLang="en-US" sz="9600" kern="1200" dirty="0">
                <a:solidFill>
                  <a:srgbClr val="00B0F0"/>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cs"/>
              </a:rPr>
              <a:t>谢 谢 ！</a:t>
            </a:r>
            <a:endParaRPr lang="zh-CN" altLang="en-US" sz="9600" kern="1200" dirty="0">
              <a:solidFill>
                <a:srgbClr val="00B0F0"/>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custDataLst>
              <p:tags r:id="rId1"/>
            </p:custDataLst>
          </p:nvPr>
        </p:nvGraphicFramePr>
        <p:xfrm>
          <a:off x="538040" y="1412776"/>
          <a:ext cx="11115920" cy="4565575"/>
        </p:xfrm>
        <a:graphic>
          <a:graphicData uri="http://schemas.openxmlformats.org/drawingml/2006/table">
            <a:tbl>
              <a:tblPr firstRow="1" bandRow="1">
                <a:tableStyleId>{5C22544A-7EE6-4342-B048-85BDC9FD1C3A}</a:tableStyleId>
              </a:tblPr>
              <a:tblGrid>
                <a:gridCol w="1134669"/>
                <a:gridCol w="4136727"/>
                <a:gridCol w="1448015"/>
                <a:gridCol w="4396509"/>
              </a:tblGrid>
              <a:tr h="578114">
                <a:tc gridSpan="2">
                  <a:txBody>
                    <a:bodyPr/>
                    <a:lstStyle/>
                    <a:p>
                      <a:pPr algn="ctr"/>
                      <a:r>
                        <a:rPr lang="zh-CN" altLang="zh-CN" sz="2100" b="1" kern="1200" dirty="0" smtClean="0">
                          <a:solidFill>
                            <a:srgbClr val="002060"/>
                          </a:solidFill>
                          <a:effectLst/>
                          <a:latin typeface="微软雅黑" panose="020B0503020204020204" pitchFamily="34" charset="-122"/>
                          <a:ea typeface="微软雅黑" panose="020B0503020204020204" pitchFamily="34" charset="-122"/>
                          <a:cs typeface="+mn-cs"/>
                        </a:rPr>
                        <a:t>具体活动内容</a:t>
                      </a:r>
                      <a:endParaRPr lang="zh-CN" altLang="en-US" sz="2100" dirty="0">
                        <a:solidFill>
                          <a:srgbClr val="002060"/>
                        </a:solidFill>
                        <a:latin typeface="微软雅黑" panose="020B0503020204020204" pitchFamily="34" charset="-122"/>
                        <a:ea typeface="微软雅黑" panose="020B0503020204020204" pitchFamily="34" charset="-122"/>
                      </a:endParaRPr>
                    </a:p>
                  </a:txBody>
                  <a:tcPr marL="58652" marR="58652" marT="29326" marB="2932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20000"/>
                        <a:lumOff val="80000"/>
                      </a:schemeClr>
                    </a:solidFill>
                  </a:tcPr>
                </a:tc>
                <a:tc hMerge="1">
                  <a:tcPr/>
                </a:tc>
                <a:tc>
                  <a:txBody>
                    <a:bodyPr/>
                    <a:lstStyle/>
                    <a:p>
                      <a:pPr algn="ctr"/>
                      <a:r>
                        <a:rPr lang="zh-CN" altLang="en-US" sz="2100" dirty="0" smtClean="0">
                          <a:solidFill>
                            <a:srgbClr val="002060"/>
                          </a:solidFill>
                          <a:latin typeface="微软雅黑" panose="020B0503020204020204" pitchFamily="34" charset="-122"/>
                          <a:ea typeface="微软雅黑" panose="020B0503020204020204" pitchFamily="34" charset="-122"/>
                        </a:rPr>
                        <a:t>时间</a:t>
                      </a:r>
                      <a:endParaRPr lang="zh-CN" altLang="en-US" sz="2100" dirty="0">
                        <a:solidFill>
                          <a:srgbClr val="002060"/>
                        </a:solidFill>
                        <a:latin typeface="微软雅黑" panose="020B0503020204020204" pitchFamily="34" charset="-122"/>
                        <a:ea typeface="微软雅黑" panose="020B0503020204020204" pitchFamily="34" charset="-122"/>
                      </a:endParaRPr>
                    </a:p>
                  </a:txBody>
                  <a:tcPr marL="58652" marR="58652" marT="29326" marB="2932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20000"/>
                        <a:lumOff val="80000"/>
                      </a:schemeClr>
                    </a:solidFill>
                  </a:tcPr>
                </a:tc>
                <a:tc>
                  <a:txBody>
                    <a:bodyPr/>
                    <a:lstStyle/>
                    <a:p>
                      <a:pPr algn="ctr"/>
                      <a:r>
                        <a:rPr lang="zh-CN" altLang="en-US" sz="2100" dirty="0" smtClean="0">
                          <a:solidFill>
                            <a:srgbClr val="002060"/>
                          </a:solidFill>
                          <a:latin typeface="微软雅黑" panose="020B0503020204020204" pitchFamily="34" charset="-122"/>
                          <a:ea typeface="微软雅黑" panose="020B0503020204020204" pitchFamily="34" charset="-122"/>
                        </a:rPr>
                        <a:t>任务要求</a:t>
                      </a:r>
                      <a:endParaRPr lang="zh-CN" altLang="en-US" sz="2100" dirty="0">
                        <a:solidFill>
                          <a:srgbClr val="002060"/>
                        </a:solidFill>
                        <a:latin typeface="微软雅黑" panose="020B0503020204020204" pitchFamily="34" charset="-122"/>
                        <a:ea typeface="微软雅黑" panose="020B0503020204020204" pitchFamily="34" charset="-122"/>
                      </a:endParaRPr>
                    </a:p>
                  </a:txBody>
                  <a:tcPr marL="58652" marR="58652" marT="29326" marB="2932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20000"/>
                        <a:lumOff val="80000"/>
                      </a:schemeClr>
                    </a:solidFill>
                  </a:tcPr>
                </a:tc>
              </a:tr>
              <a:tr h="435521">
                <a:tc rowSpan="3">
                  <a:txBody>
                    <a:bodyPr/>
                    <a:lstStyle/>
                    <a:p>
                      <a:pPr marL="0" algn="ctr" defTabSz="1291590" rtl="0" eaLnBrk="1" latinLnBrk="0" hangingPunct="1"/>
                      <a:r>
                        <a:rPr lang="zh-CN" altLang="en-US" sz="1500" b="1" kern="1200" dirty="0" smtClean="0">
                          <a:solidFill>
                            <a:srgbClr val="FF0000"/>
                          </a:solidFill>
                          <a:effectLst/>
                          <a:latin typeface="微软雅黑" panose="020B0503020204020204" pitchFamily="34" charset="-122"/>
                          <a:ea typeface="微软雅黑" panose="020B0503020204020204" pitchFamily="34" charset="-122"/>
                          <a:cs typeface="+mn-cs"/>
                        </a:rPr>
                        <a:t>学习研讨</a:t>
                      </a:r>
                      <a:endParaRPr lang="zh-CN" altLang="en-US" sz="1500" b="1" kern="1200" dirty="0">
                        <a:solidFill>
                          <a:srgbClr val="FF0000"/>
                        </a:solidFill>
                        <a:effectLst/>
                        <a:latin typeface="微软雅黑" panose="020B0503020204020204" pitchFamily="34" charset="-122"/>
                        <a:ea typeface="微软雅黑" panose="020B0503020204020204" pitchFamily="34" charset="-122"/>
                        <a:cs typeface="+mn-cs"/>
                      </a:endParaRPr>
                    </a:p>
                  </a:txBody>
                  <a:tcPr marL="58652" marR="58652" marT="29326" marB="2932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sz="1800" b="0" kern="1200" dirty="0" smtClean="0">
                          <a:solidFill>
                            <a:srgbClr val="002060"/>
                          </a:solidFill>
                          <a:effectLst/>
                          <a:latin typeface="华文新魏" panose="02010800040101010101" pitchFamily="2" charset="-122"/>
                          <a:ea typeface="华文新魏" panose="02010800040101010101" pitchFamily="2" charset="-122"/>
                          <a:cs typeface="+mn-cs"/>
                        </a:rPr>
                        <a:t>集中学习研讨</a:t>
                      </a:r>
                      <a:endParaRPr lang="zh-CN" altLang="en-US" sz="1800" b="0" dirty="0">
                        <a:solidFill>
                          <a:srgbClr val="002060"/>
                        </a:solidFill>
                        <a:latin typeface="华文新魏" panose="02010800040101010101" pitchFamily="2" charset="-122"/>
                        <a:ea typeface="华文新魏" panose="02010800040101010101" pitchFamily="2" charset="-122"/>
                      </a:endParaRPr>
                    </a:p>
                  </a:txBody>
                  <a:tcPr marL="58652" marR="58652" marT="29326" marB="2932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800" kern="100" spc="-50" dirty="0" smtClean="0">
                          <a:solidFill>
                            <a:srgbClr val="002060"/>
                          </a:solidFill>
                          <a:effectLst/>
                          <a:latin typeface="华文新魏" panose="02010800040101010101" pitchFamily="2" charset="-122"/>
                          <a:ea typeface="华文新魏" panose="02010800040101010101" pitchFamily="2" charset="-122"/>
                          <a:cs typeface="仿宋_GB2312" panose="02010609030101010101" pitchFamily="49" charset="-122"/>
                        </a:rPr>
                        <a:t>4</a:t>
                      </a:r>
                      <a:r>
                        <a:rPr lang="zh-CN" altLang="en-US" sz="1800" kern="100" spc="-50" dirty="0" smtClean="0">
                          <a:solidFill>
                            <a:srgbClr val="002060"/>
                          </a:solidFill>
                          <a:effectLst/>
                          <a:latin typeface="华文新魏" panose="02010800040101010101" pitchFamily="2" charset="-122"/>
                          <a:ea typeface="华文新魏" panose="02010800040101010101" pitchFamily="2" charset="-122"/>
                          <a:cs typeface="仿宋_GB2312" panose="02010609030101010101" pitchFamily="49" charset="-122"/>
                        </a:rPr>
                        <a:t>月</a:t>
                      </a:r>
                      <a:endParaRPr lang="zh-CN" sz="1800" kern="100" spc="-50" dirty="0">
                        <a:solidFill>
                          <a:srgbClr val="002060"/>
                        </a:solidFill>
                        <a:effectLst/>
                        <a:latin typeface="华文新魏" panose="02010800040101010101" pitchFamily="2" charset="-122"/>
                        <a:ea typeface="华文新魏" panose="02010800040101010101" pitchFamily="2" charset="-122"/>
                        <a:cs typeface="Times New Roman" panose="02020603050405020304" pitchFamily="18" charset="0"/>
                      </a:endParaRPr>
                    </a:p>
                  </a:txBody>
                  <a:tcPr marL="43989" marR="439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marL="0" marR="0" lvl="0" indent="0" algn="just" defTabSz="1291590" rtl="0" eaLnBrk="1" fontAlgn="auto" latinLnBrk="0" hangingPunct="1">
                        <a:lnSpc>
                          <a:spcPct val="100000"/>
                        </a:lnSpc>
                        <a:spcBef>
                          <a:spcPts val="0"/>
                        </a:spcBef>
                        <a:spcAft>
                          <a:spcPts val="0"/>
                        </a:spcAft>
                        <a:buClrTx/>
                        <a:buSzTx/>
                        <a:buFontTx/>
                        <a:buNone/>
                        <a:defRPr/>
                      </a:pPr>
                      <a:r>
                        <a:rPr lang="zh-CN" altLang="en-US" sz="1800" b="0" kern="1200" dirty="0" smtClean="0">
                          <a:solidFill>
                            <a:srgbClr val="002060"/>
                          </a:solidFill>
                          <a:effectLst/>
                          <a:latin typeface="华文新魏" panose="02010800040101010101" pitchFamily="2" charset="-122"/>
                          <a:ea typeface="华文新魏" panose="02010800040101010101" pitchFamily="2" charset="-122"/>
                          <a:cs typeface="+mn-cs"/>
                        </a:rPr>
                        <a:t>各党支部要贯穿“学查改”专项工作全过程，集中学习结合</a:t>
                      </a:r>
                      <a:r>
                        <a:rPr lang="zh-CN" altLang="en-US" sz="1800" b="0" kern="1200" dirty="0" smtClean="0">
                          <a:solidFill>
                            <a:srgbClr val="FF0000"/>
                          </a:solidFill>
                          <a:effectLst/>
                          <a:latin typeface="华文新魏" panose="02010800040101010101" pitchFamily="2" charset="-122"/>
                          <a:ea typeface="华文新魏" panose="02010800040101010101" pitchFamily="2" charset="-122"/>
                          <a:cs typeface="+mn-cs"/>
                        </a:rPr>
                        <a:t>“基层组织建设见成效”活动和“传承基因 担责国家”主题活动开展</a:t>
                      </a:r>
                      <a:endParaRPr lang="zh-CN" altLang="en-US" sz="1800" b="0" dirty="0" smtClean="0">
                        <a:solidFill>
                          <a:srgbClr val="FF0000"/>
                        </a:solidFill>
                        <a:latin typeface="华文新魏" panose="02010800040101010101" pitchFamily="2" charset="-122"/>
                        <a:ea typeface="华文新魏" panose="02010800040101010101" pitchFamily="2" charset="-122"/>
                      </a:endParaRPr>
                    </a:p>
                    <a:p>
                      <a:pPr algn="ctr">
                        <a:spcAft>
                          <a:spcPts val="0"/>
                        </a:spcAft>
                      </a:pPr>
                      <a:endParaRPr lang="zh-CN" sz="1800" b="0" kern="1200" dirty="0">
                        <a:solidFill>
                          <a:srgbClr val="002060"/>
                        </a:solidFill>
                        <a:effectLst/>
                        <a:latin typeface="华文新魏" panose="02010800040101010101" pitchFamily="2" charset="-122"/>
                        <a:ea typeface="华文新魏" panose="02010800040101010101" pitchFamily="2" charset="-122"/>
                        <a:cs typeface="+mn-cs"/>
                      </a:endParaRPr>
                    </a:p>
                  </a:txBody>
                  <a:tcPr marL="43989" marR="439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4036">
                <a:tc vMerge="1">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sz="1800" b="0" kern="1200" dirty="0" smtClean="0">
                          <a:solidFill>
                            <a:srgbClr val="002060"/>
                          </a:solidFill>
                          <a:effectLst/>
                          <a:latin typeface="华文新魏" panose="02010800040101010101" pitchFamily="2" charset="-122"/>
                          <a:ea typeface="华文新魏" panose="02010800040101010101" pitchFamily="2" charset="-122"/>
                          <a:cs typeface="+mn-cs"/>
                        </a:rPr>
                        <a:t>年轻干部理论学习小组</a:t>
                      </a:r>
                      <a:r>
                        <a:rPr lang="zh-CN" altLang="zh-CN" sz="1800" b="0" kern="1200" dirty="0" smtClean="0">
                          <a:solidFill>
                            <a:srgbClr val="002060"/>
                          </a:solidFill>
                          <a:effectLst/>
                          <a:latin typeface="华文新魏" panose="02010800040101010101" pitchFamily="2" charset="-122"/>
                          <a:ea typeface="华文新魏" panose="02010800040101010101" pitchFamily="2" charset="-122"/>
                          <a:cs typeface="+mn-cs"/>
                        </a:rPr>
                        <a:t>围绕</a:t>
                      </a:r>
                      <a:r>
                        <a:rPr lang="zh-CN" altLang="zh-CN" sz="1800" b="0" kern="1200" dirty="0" smtClean="0">
                          <a:solidFill>
                            <a:srgbClr val="FF0000"/>
                          </a:solidFill>
                          <a:effectLst/>
                          <a:latin typeface="华文新魏" panose="02010800040101010101" pitchFamily="2" charset="-122"/>
                          <a:ea typeface="华文新魏" panose="02010800040101010101" pitchFamily="2" charset="-122"/>
                          <a:cs typeface="+mn-cs"/>
                        </a:rPr>
                        <a:t>“更好按经济规律办事，青年怎么办”</a:t>
                      </a:r>
                      <a:r>
                        <a:rPr lang="zh-CN" altLang="zh-CN" sz="1800" b="0" kern="1200" dirty="0" smtClean="0">
                          <a:solidFill>
                            <a:srgbClr val="002060"/>
                          </a:solidFill>
                          <a:effectLst/>
                          <a:latin typeface="华文新魏" panose="02010800040101010101" pitchFamily="2" charset="-122"/>
                          <a:ea typeface="华文新魏" panose="02010800040101010101" pitchFamily="2" charset="-122"/>
                          <a:cs typeface="+mn-cs"/>
                        </a:rPr>
                        <a:t>开展讨论</a:t>
                      </a:r>
                      <a:endParaRPr lang="zh-CN" altLang="en-US" sz="1800" b="0" kern="1200" dirty="0">
                        <a:solidFill>
                          <a:srgbClr val="002060"/>
                        </a:solidFill>
                        <a:effectLst/>
                        <a:latin typeface="华文新魏" panose="02010800040101010101" pitchFamily="2" charset="-122"/>
                        <a:ea typeface="华文新魏" panose="02010800040101010101" pitchFamily="2" charset="-122"/>
                        <a:cs typeface="+mn-cs"/>
                      </a:endParaRPr>
                    </a:p>
                  </a:txBody>
                  <a:tcPr marL="58652" marR="58652" marT="29326" marB="2932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sz="1800" kern="100" spc="-50" dirty="0" smtClean="0">
                          <a:solidFill>
                            <a:srgbClr val="002060"/>
                          </a:solidFill>
                          <a:effectLst/>
                          <a:latin typeface="华文新魏" panose="02010800040101010101" pitchFamily="2" charset="-122"/>
                          <a:ea typeface="华文新魏" panose="02010800040101010101" pitchFamily="2" charset="-122"/>
                          <a:cs typeface="仿宋_GB2312" panose="02010609030101010101" pitchFamily="49" charset="-122"/>
                        </a:rPr>
                        <a:t>4</a:t>
                      </a:r>
                      <a:r>
                        <a:rPr lang="zh-CN" altLang="en-US" sz="1800" kern="100" spc="-50" dirty="0" smtClean="0">
                          <a:solidFill>
                            <a:srgbClr val="002060"/>
                          </a:solidFill>
                          <a:effectLst/>
                          <a:latin typeface="华文新魏" panose="02010800040101010101" pitchFamily="2" charset="-122"/>
                          <a:ea typeface="华文新魏" panose="02010800040101010101" pitchFamily="2" charset="-122"/>
                          <a:cs typeface="仿宋_GB2312" panose="02010609030101010101" pitchFamily="49" charset="-122"/>
                        </a:rPr>
                        <a:t>月</a:t>
                      </a:r>
                      <a:endParaRPr lang="zh-CN" sz="1800" kern="100" spc="-50" dirty="0">
                        <a:solidFill>
                          <a:srgbClr val="002060"/>
                        </a:solidFill>
                        <a:effectLst/>
                        <a:latin typeface="华文新魏" panose="02010800040101010101" pitchFamily="2" charset="-122"/>
                        <a:ea typeface="华文新魏" panose="02010800040101010101" pitchFamily="2" charset="-122"/>
                        <a:cs typeface="Times New Roman" panose="02020603050405020304" pitchFamily="18" charset="0"/>
                      </a:endParaRPr>
                    </a:p>
                  </a:txBody>
                  <a:tcPr marL="43989" marR="439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1615">
                <a:tc vMerge="1">
                  <a:tcPr/>
                </a:tc>
                <a:tc>
                  <a:txBody>
                    <a:bodyPr/>
                    <a:lstStyle/>
                    <a:p>
                      <a:pPr algn="ctr"/>
                      <a:r>
                        <a:rPr lang="zh-CN" altLang="en-US" sz="1800" b="0" kern="1200" dirty="0" smtClean="0">
                          <a:solidFill>
                            <a:srgbClr val="002060"/>
                          </a:solidFill>
                          <a:effectLst/>
                          <a:latin typeface="华文新魏" panose="02010800040101010101" pitchFamily="2" charset="-122"/>
                          <a:ea typeface="华文新魏" panose="02010800040101010101" pitchFamily="2" charset="-122"/>
                          <a:cs typeface="+mn-cs"/>
                        </a:rPr>
                        <a:t>中心组学习</a:t>
                      </a:r>
                      <a:endParaRPr lang="zh-CN" altLang="en-US" sz="1800" b="0" kern="1200" dirty="0">
                        <a:solidFill>
                          <a:srgbClr val="002060"/>
                        </a:solidFill>
                        <a:effectLst/>
                        <a:latin typeface="华文新魏" panose="02010800040101010101" pitchFamily="2" charset="-122"/>
                        <a:ea typeface="华文新魏" panose="02010800040101010101" pitchFamily="2" charset="-122"/>
                        <a:cs typeface="+mn-cs"/>
                      </a:endParaRPr>
                    </a:p>
                  </a:txBody>
                  <a:tcPr marL="58652" marR="58652" marT="29326" marB="2932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altLang="zh-CN" sz="1800" kern="100" spc="-50" dirty="0" smtClean="0">
                          <a:solidFill>
                            <a:srgbClr val="002060"/>
                          </a:solidFill>
                          <a:effectLst/>
                          <a:latin typeface="华文新魏" panose="02010800040101010101" pitchFamily="2" charset="-122"/>
                          <a:ea typeface="华文新魏" panose="02010800040101010101" pitchFamily="2" charset="-122"/>
                          <a:cs typeface="Times New Roman" panose="02020603050405020304" pitchFamily="18" charset="0"/>
                        </a:rPr>
                        <a:t>4</a:t>
                      </a:r>
                      <a:r>
                        <a:rPr lang="zh-CN" altLang="en-US" sz="1800" kern="100" spc="-50" dirty="0" smtClean="0">
                          <a:solidFill>
                            <a:srgbClr val="002060"/>
                          </a:solidFill>
                          <a:effectLst/>
                          <a:latin typeface="华文新魏" panose="02010800040101010101" pitchFamily="2" charset="-122"/>
                          <a:ea typeface="华文新魏" panose="02010800040101010101" pitchFamily="2" charset="-122"/>
                          <a:cs typeface="Times New Roman" panose="02020603050405020304" pitchFamily="18" charset="0"/>
                        </a:rPr>
                        <a:t>月</a:t>
                      </a:r>
                      <a:endParaRPr lang="zh-CN" sz="1800" kern="100" spc="-50" dirty="0">
                        <a:solidFill>
                          <a:srgbClr val="002060"/>
                        </a:solidFill>
                        <a:effectLst/>
                        <a:latin typeface="华文新魏" panose="02010800040101010101" pitchFamily="2" charset="-122"/>
                        <a:ea typeface="华文新魏" panose="02010800040101010101" pitchFamily="2" charset="-122"/>
                        <a:cs typeface="Times New Roman" panose="02020603050405020304" pitchFamily="18" charset="0"/>
                      </a:endParaRPr>
                    </a:p>
                  </a:txBody>
                  <a:tcPr marL="43989" marR="439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cPr/>
                </a:tc>
              </a:tr>
              <a:tr h="934891">
                <a:tc>
                  <a:txBody>
                    <a:bodyPr/>
                    <a:lstStyle/>
                    <a:p>
                      <a:pPr algn="ctr"/>
                      <a:r>
                        <a:rPr lang="zh-CN" altLang="en-US" sz="1500" b="1" kern="1200" dirty="0" smtClean="0">
                          <a:solidFill>
                            <a:srgbClr val="FF0000"/>
                          </a:solidFill>
                          <a:effectLst/>
                          <a:latin typeface="微软雅黑" panose="020B0503020204020204" pitchFamily="34" charset="-122"/>
                          <a:ea typeface="微软雅黑" panose="020B0503020204020204" pitchFamily="34" charset="-122"/>
                          <a:cs typeface="+mn-cs"/>
                        </a:rPr>
                        <a:t>查摆问题</a:t>
                      </a:r>
                      <a:endParaRPr lang="zh-CN" altLang="en-US" sz="1500" dirty="0">
                        <a:solidFill>
                          <a:srgbClr val="FF0000"/>
                        </a:solidFill>
                        <a:latin typeface="微软雅黑" panose="020B0503020204020204" pitchFamily="34" charset="-122"/>
                        <a:ea typeface="微软雅黑" panose="020B0503020204020204" pitchFamily="34" charset="-122"/>
                      </a:endParaRPr>
                    </a:p>
                  </a:txBody>
                  <a:tcPr marL="58652" marR="58652" marT="29326" marB="2932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zh-CN" sz="1800" kern="1200" dirty="0" smtClean="0">
                          <a:solidFill>
                            <a:srgbClr val="002060"/>
                          </a:solidFill>
                          <a:effectLst/>
                          <a:latin typeface="华文新魏" panose="02010800040101010101" pitchFamily="2" charset="-122"/>
                          <a:ea typeface="华文新魏" panose="02010800040101010101" pitchFamily="2" charset="-122"/>
                          <a:cs typeface="+mn-cs"/>
                        </a:rPr>
                        <a:t>结合本部门定位、工作领域和个人的工作职责，对照中央和国家机关工委</a:t>
                      </a:r>
                      <a:r>
                        <a:rPr lang="zh-CN" altLang="zh-CN" sz="1800" kern="1200" dirty="0" smtClean="0">
                          <a:solidFill>
                            <a:srgbClr val="FF0000"/>
                          </a:solidFill>
                          <a:effectLst/>
                          <a:latin typeface="华文新魏" panose="02010800040101010101" pitchFamily="2" charset="-122"/>
                          <a:ea typeface="华文新魏" panose="02010800040101010101" pitchFamily="2" charset="-122"/>
                          <a:cs typeface="+mn-cs"/>
                        </a:rPr>
                        <a:t>“六对照六看六查”</a:t>
                      </a:r>
                      <a:r>
                        <a:rPr lang="zh-CN" altLang="zh-CN" sz="1800" kern="1200" dirty="0" smtClean="0">
                          <a:solidFill>
                            <a:srgbClr val="002060"/>
                          </a:solidFill>
                          <a:effectLst/>
                          <a:latin typeface="华文新魏" panose="02010800040101010101" pitchFamily="2" charset="-122"/>
                          <a:ea typeface="华文新魏" panose="02010800040101010101" pitchFamily="2" charset="-122"/>
                          <a:cs typeface="+mn-cs"/>
                        </a:rPr>
                        <a:t>要求进行问题查摆</a:t>
                      </a:r>
                      <a:endParaRPr lang="zh-CN" sz="1800" b="0" kern="100" spc="-50" dirty="0">
                        <a:solidFill>
                          <a:srgbClr val="002060"/>
                        </a:solidFill>
                        <a:effectLst/>
                        <a:latin typeface="华文新魏" panose="02010800040101010101" pitchFamily="2" charset="-122"/>
                        <a:ea typeface="华文新魏" panose="02010800040101010101" pitchFamily="2" charset="-122"/>
                        <a:cs typeface="Times New Roman" panose="02020603050405020304" pitchFamily="18" charset="0"/>
                      </a:endParaRPr>
                    </a:p>
                  </a:txBody>
                  <a:tcPr marL="58652" marR="58652" marT="29326" marB="2932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altLang="zh-CN" sz="1800" kern="100" spc="-50" dirty="0" smtClean="0">
                          <a:solidFill>
                            <a:srgbClr val="002060"/>
                          </a:solidFill>
                          <a:effectLst/>
                          <a:latin typeface="华文新魏" panose="02010800040101010101" pitchFamily="2" charset="-122"/>
                          <a:ea typeface="华文新魏" panose="02010800040101010101" pitchFamily="2" charset="-122"/>
                          <a:cs typeface="仿宋_GB2312" panose="02010609030101010101" pitchFamily="49" charset="-122"/>
                        </a:rPr>
                        <a:t>4</a:t>
                      </a:r>
                      <a:r>
                        <a:rPr lang="zh-CN" altLang="en-US" sz="1800" kern="100" spc="-50" dirty="0" smtClean="0">
                          <a:solidFill>
                            <a:srgbClr val="002060"/>
                          </a:solidFill>
                          <a:effectLst/>
                          <a:latin typeface="华文新魏" panose="02010800040101010101" pitchFamily="2" charset="-122"/>
                          <a:ea typeface="华文新魏" panose="02010800040101010101" pitchFamily="2" charset="-122"/>
                          <a:cs typeface="仿宋_GB2312" panose="02010609030101010101" pitchFamily="49" charset="-122"/>
                        </a:rPr>
                        <a:t>月</a:t>
                      </a:r>
                      <a:endParaRPr lang="zh-CN" sz="1800" kern="100" spc="-50" dirty="0">
                        <a:solidFill>
                          <a:srgbClr val="002060"/>
                        </a:solidFill>
                        <a:effectLst/>
                        <a:latin typeface="华文新魏" panose="02010800040101010101" pitchFamily="2" charset="-122"/>
                        <a:ea typeface="华文新魏" panose="02010800040101010101" pitchFamily="2" charset="-122"/>
                        <a:cs typeface="Times New Roman" panose="02020603050405020304" pitchFamily="18" charset="0"/>
                      </a:endParaRPr>
                    </a:p>
                  </a:txBody>
                  <a:tcPr marL="43989" marR="439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spcAft>
                          <a:spcPts val="0"/>
                        </a:spcAft>
                      </a:pPr>
                      <a:r>
                        <a:rPr lang="zh-CN" altLang="zh-CN" sz="1800" kern="1200" dirty="0" smtClean="0">
                          <a:solidFill>
                            <a:srgbClr val="002060"/>
                          </a:solidFill>
                          <a:effectLst/>
                          <a:latin typeface="华文新魏" panose="02010800040101010101" pitchFamily="2" charset="-122"/>
                          <a:ea typeface="华文新魏" panose="02010800040101010101" pitchFamily="2" charset="-122"/>
                          <a:cs typeface="+mn-cs"/>
                        </a:rPr>
                        <a:t>查摆问题要结合实际、务求实效，不搞形式上的面面俱到</a:t>
                      </a:r>
                      <a:endParaRPr lang="zh-CN" sz="1800" kern="100" spc="-50" dirty="0">
                        <a:solidFill>
                          <a:srgbClr val="002060"/>
                        </a:solidFill>
                        <a:effectLst/>
                        <a:latin typeface="华文新魏" panose="02010800040101010101" pitchFamily="2" charset="-122"/>
                        <a:ea typeface="华文新魏" panose="02010800040101010101" pitchFamily="2" charset="-122"/>
                        <a:cs typeface="Times New Roman" panose="02020603050405020304" pitchFamily="18" charset="0"/>
                      </a:endParaRPr>
                    </a:p>
                  </a:txBody>
                  <a:tcPr marL="43989" marR="439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79573">
                <a:tc rowSpan="3">
                  <a:txBody>
                    <a:bodyPr/>
                    <a:lstStyle/>
                    <a:p>
                      <a:pPr algn="ctr"/>
                      <a:r>
                        <a:rPr lang="zh-CN" altLang="en-US" sz="1500" b="1" kern="1200" dirty="0" smtClean="0">
                          <a:solidFill>
                            <a:srgbClr val="FF0000"/>
                          </a:solidFill>
                          <a:effectLst/>
                          <a:latin typeface="微软雅黑" panose="020B0503020204020204" pitchFamily="34" charset="-122"/>
                          <a:ea typeface="微软雅黑" panose="020B0503020204020204" pitchFamily="34" charset="-122"/>
                          <a:cs typeface="+mn-cs"/>
                        </a:rPr>
                        <a:t>改进提高</a:t>
                      </a:r>
                      <a:endParaRPr lang="zh-CN" altLang="en-US" sz="1500" dirty="0">
                        <a:solidFill>
                          <a:srgbClr val="FF0000"/>
                        </a:solidFill>
                        <a:latin typeface="微软雅黑" panose="020B0503020204020204" pitchFamily="34" charset="-122"/>
                        <a:ea typeface="微软雅黑" panose="020B0503020204020204" pitchFamily="34" charset="-122"/>
                      </a:endParaRPr>
                    </a:p>
                  </a:txBody>
                  <a:tcPr marL="58652" marR="58652" marT="29326" marB="2932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zh-CN" altLang="en-US" sz="1800" b="0" kern="100" spc="-50" dirty="0" smtClean="0">
                          <a:solidFill>
                            <a:srgbClr val="002060"/>
                          </a:solidFill>
                          <a:effectLst/>
                          <a:latin typeface="华文新魏" panose="02010800040101010101" pitchFamily="2" charset="-122"/>
                          <a:ea typeface="华文新魏" panose="02010800040101010101" pitchFamily="2" charset="-122"/>
                          <a:cs typeface="仿宋_GB2312" panose="02010609030101010101" pitchFamily="49" charset="-122"/>
                        </a:rPr>
                        <a:t>形成问题台账</a:t>
                      </a:r>
                      <a:endParaRPr lang="zh-CN" sz="1800" b="0" kern="100" spc="-50" dirty="0">
                        <a:solidFill>
                          <a:srgbClr val="002060"/>
                        </a:solidFill>
                        <a:effectLst/>
                        <a:latin typeface="华文新魏" panose="02010800040101010101" pitchFamily="2" charset="-122"/>
                        <a:ea typeface="华文新魏" panose="02010800040101010101" pitchFamily="2" charset="-122"/>
                        <a:cs typeface="Times New Roman" panose="02020603050405020304" pitchFamily="18" charset="0"/>
                      </a:endParaRPr>
                    </a:p>
                  </a:txBody>
                  <a:tcPr marL="43989" marR="439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altLang="zh-CN" sz="1800" kern="100" spc="-50" dirty="0" smtClean="0">
                          <a:solidFill>
                            <a:srgbClr val="002060"/>
                          </a:solidFill>
                          <a:effectLst/>
                          <a:latin typeface="华文新魏" panose="02010800040101010101" pitchFamily="2" charset="-122"/>
                          <a:ea typeface="华文新魏" panose="02010800040101010101" pitchFamily="2" charset="-122"/>
                          <a:cs typeface="仿宋_GB2312" panose="02010609030101010101" pitchFamily="49" charset="-122"/>
                        </a:rPr>
                        <a:t>5</a:t>
                      </a:r>
                      <a:r>
                        <a:rPr lang="zh-CN" altLang="en-US" sz="1800" kern="100" spc="-50" dirty="0" smtClean="0">
                          <a:solidFill>
                            <a:srgbClr val="002060"/>
                          </a:solidFill>
                          <a:effectLst/>
                          <a:latin typeface="华文新魏" panose="02010800040101010101" pitchFamily="2" charset="-122"/>
                          <a:ea typeface="华文新魏" panose="02010800040101010101" pitchFamily="2" charset="-122"/>
                          <a:cs typeface="仿宋_GB2312" panose="02010609030101010101" pitchFamily="49" charset="-122"/>
                        </a:rPr>
                        <a:t>月</a:t>
                      </a:r>
                      <a:r>
                        <a:rPr lang="en-US" altLang="zh-CN" sz="1800" kern="100" spc="-50" dirty="0" smtClean="0">
                          <a:solidFill>
                            <a:srgbClr val="002060"/>
                          </a:solidFill>
                          <a:effectLst/>
                          <a:latin typeface="华文新魏" panose="02010800040101010101" pitchFamily="2" charset="-122"/>
                          <a:ea typeface="华文新魏" panose="02010800040101010101" pitchFamily="2" charset="-122"/>
                          <a:cs typeface="仿宋_GB2312" panose="02010609030101010101" pitchFamily="49" charset="-122"/>
                        </a:rPr>
                        <a:t>16</a:t>
                      </a:r>
                      <a:r>
                        <a:rPr lang="zh-CN" altLang="en-US" sz="1800" kern="100" spc="-50" dirty="0" smtClean="0">
                          <a:solidFill>
                            <a:srgbClr val="002060"/>
                          </a:solidFill>
                          <a:effectLst/>
                          <a:latin typeface="华文新魏" panose="02010800040101010101" pitchFamily="2" charset="-122"/>
                          <a:ea typeface="华文新魏" panose="02010800040101010101" pitchFamily="2" charset="-122"/>
                          <a:cs typeface="仿宋_GB2312" panose="02010609030101010101" pitchFamily="49" charset="-122"/>
                        </a:rPr>
                        <a:t>日</a:t>
                      </a:r>
                      <a:endParaRPr lang="zh-CN" sz="1800" kern="100" spc="-50" dirty="0">
                        <a:solidFill>
                          <a:srgbClr val="002060"/>
                        </a:solidFill>
                        <a:effectLst/>
                        <a:latin typeface="华文新魏" panose="02010800040101010101" pitchFamily="2" charset="-122"/>
                        <a:ea typeface="华文新魏" panose="02010800040101010101" pitchFamily="2" charset="-122"/>
                        <a:cs typeface="Times New Roman" panose="02020603050405020304" pitchFamily="18" charset="0"/>
                      </a:endParaRPr>
                    </a:p>
                  </a:txBody>
                  <a:tcPr marL="43989" marR="439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algn="just">
                        <a:spcAft>
                          <a:spcPts val="0"/>
                        </a:spcAft>
                      </a:pPr>
                      <a:r>
                        <a:rPr lang="zh-CN" altLang="zh-CN" sz="1800" b="0" kern="1200" dirty="0" smtClean="0">
                          <a:solidFill>
                            <a:srgbClr val="002060"/>
                          </a:solidFill>
                          <a:effectLst/>
                          <a:latin typeface="华文新魏" panose="02010800040101010101" pitchFamily="2" charset="-122"/>
                          <a:ea typeface="华文新魏" panose="02010800040101010101" pitchFamily="2" charset="-122"/>
                          <a:cs typeface="+mn-cs"/>
                        </a:rPr>
                        <a:t>对当下能解决的，立行立改；对需要长期努力、持续推进的，明确阶段性工作目标和责任举措</a:t>
                      </a:r>
                      <a:endParaRPr lang="zh-CN" sz="1800" b="0" kern="1200" dirty="0">
                        <a:solidFill>
                          <a:srgbClr val="002060"/>
                        </a:solidFill>
                        <a:effectLst/>
                        <a:latin typeface="华文新魏" panose="02010800040101010101" pitchFamily="2" charset="-122"/>
                        <a:ea typeface="华文新魏" panose="02010800040101010101" pitchFamily="2" charset="-122"/>
                        <a:cs typeface="+mn-cs"/>
                      </a:endParaRPr>
                    </a:p>
                  </a:txBody>
                  <a:tcPr marL="43989" marR="439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2594">
                <a:tc vMerge="1">
                  <a:tcPr/>
                </a:tc>
                <a:tc>
                  <a:txBody>
                    <a:bodyPr/>
                    <a:lstStyle/>
                    <a:p>
                      <a:pPr algn="ctr">
                        <a:spcAft>
                          <a:spcPts val="0"/>
                        </a:spcAft>
                      </a:pPr>
                      <a:r>
                        <a:rPr lang="zh-CN" altLang="en-US" sz="1800" b="0" kern="100" spc="-50" dirty="0" smtClean="0">
                          <a:solidFill>
                            <a:srgbClr val="002060"/>
                          </a:solidFill>
                          <a:effectLst/>
                          <a:latin typeface="华文新魏" panose="02010800040101010101" pitchFamily="2" charset="-122"/>
                          <a:ea typeface="华文新魏" panose="02010800040101010101" pitchFamily="2" charset="-122"/>
                          <a:cs typeface="仿宋_GB2312" panose="02010609030101010101" pitchFamily="49" charset="-122"/>
                        </a:rPr>
                        <a:t>推进整改落实</a:t>
                      </a:r>
                      <a:endParaRPr lang="zh-CN" sz="1800" b="0" kern="100" spc="-50" dirty="0">
                        <a:solidFill>
                          <a:srgbClr val="002060"/>
                        </a:solidFill>
                        <a:effectLst/>
                        <a:latin typeface="华文新魏" panose="02010800040101010101" pitchFamily="2" charset="-122"/>
                        <a:ea typeface="华文新魏" panose="02010800040101010101" pitchFamily="2" charset="-122"/>
                        <a:cs typeface="Times New Roman" panose="02020603050405020304" pitchFamily="18" charset="0"/>
                      </a:endParaRPr>
                    </a:p>
                  </a:txBody>
                  <a:tcPr marL="43989" marR="439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US" altLang="zh-CN" sz="1800" kern="100" spc="-50" dirty="0" smtClean="0">
                          <a:solidFill>
                            <a:srgbClr val="002060"/>
                          </a:solidFill>
                          <a:effectLst/>
                          <a:latin typeface="华文新魏" panose="02010800040101010101" pitchFamily="2" charset="-122"/>
                          <a:ea typeface="华文新魏" panose="02010800040101010101" pitchFamily="2" charset="-122"/>
                          <a:cs typeface="仿宋_GB2312" panose="02010609030101010101" pitchFamily="49" charset="-122"/>
                        </a:rPr>
                        <a:t>6</a:t>
                      </a:r>
                      <a:r>
                        <a:rPr lang="zh-CN" altLang="en-US" sz="1800" kern="100" spc="-50" dirty="0" smtClean="0">
                          <a:solidFill>
                            <a:srgbClr val="002060"/>
                          </a:solidFill>
                          <a:effectLst/>
                          <a:latin typeface="华文新魏" panose="02010800040101010101" pitchFamily="2" charset="-122"/>
                          <a:ea typeface="华文新魏" panose="02010800040101010101" pitchFamily="2" charset="-122"/>
                          <a:cs typeface="仿宋_GB2312" panose="02010609030101010101" pitchFamily="49" charset="-122"/>
                        </a:rPr>
                        <a:t>月</a:t>
                      </a:r>
                      <a:r>
                        <a:rPr lang="en-US" altLang="zh-CN" sz="1800" kern="100" spc="-50" dirty="0" smtClean="0">
                          <a:solidFill>
                            <a:srgbClr val="002060"/>
                          </a:solidFill>
                          <a:effectLst/>
                          <a:latin typeface="华文新魏" panose="02010800040101010101" pitchFamily="2" charset="-122"/>
                          <a:ea typeface="华文新魏" panose="02010800040101010101" pitchFamily="2" charset="-122"/>
                          <a:cs typeface="仿宋_GB2312" panose="02010609030101010101" pitchFamily="49" charset="-122"/>
                        </a:rPr>
                        <a:t>30</a:t>
                      </a:r>
                      <a:r>
                        <a:rPr lang="zh-CN" altLang="en-US" sz="1800" kern="100" spc="-50" dirty="0" smtClean="0">
                          <a:solidFill>
                            <a:srgbClr val="002060"/>
                          </a:solidFill>
                          <a:effectLst/>
                          <a:latin typeface="华文新魏" panose="02010800040101010101" pitchFamily="2" charset="-122"/>
                          <a:ea typeface="华文新魏" panose="02010800040101010101" pitchFamily="2" charset="-122"/>
                          <a:cs typeface="仿宋_GB2312" panose="02010609030101010101" pitchFamily="49" charset="-122"/>
                        </a:rPr>
                        <a:t>日</a:t>
                      </a:r>
                      <a:endParaRPr lang="zh-CN" sz="1800" kern="100" spc="-50" dirty="0">
                        <a:solidFill>
                          <a:srgbClr val="002060"/>
                        </a:solidFill>
                        <a:effectLst/>
                        <a:latin typeface="华文新魏" panose="02010800040101010101" pitchFamily="2" charset="-122"/>
                        <a:ea typeface="华文新魏" panose="02010800040101010101" pitchFamily="2" charset="-122"/>
                        <a:cs typeface="Times New Roman" panose="02020603050405020304" pitchFamily="18" charset="0"/>
                      </a:endParaRPr>
                    </a:p>
                  </a:txBody>
                  <a:tcPr marL="43989" marR="439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9231">
                <a:tc vMerge="1">
                  <a:tcPr/>
                </a:tc>
                <a:tc>
                  <a:txBody>
                    <a:bodyPr/>
                    <a:lstStyle/>
                    <a:p>
                      <a:pPr algn="ctr">
                        <a:spcAft>
                          <a:spcPts val="0"/>
                        </a:spcAft>
                      </a:pPr>
                      <a:r>
                        <a:rPr lang="zh-CN" altLang="zh-CN" sz="1800" kern="1200" dirty="0" smtClean="0">
                          <a:solidFill>
                            <a:srgbClr val="002060"/>
                          </a:solidFill>
                          <a:effectLst/>
                          <a:latin typeface="华文新魏" panose="02010800040101010101" pitchFamily="2" charset="-122"/>
                          <a:ea typeface="华文新魏" panose="02010800040101010101" pitchFamily="2" charset="-122"/>
                          <a:cs typeface="+mn-cs"/>
                        </a:rPr>
                        <a:t>建立长效机制</a:t>
                      </a:r>
                      <a:endParaRPr lang="zh-CN" sz="1800" b="0" kern="100" spc="-50" dirty="0">
                        <a:solidFill>
                          <a:srgbClr val="002060"/>
                        </a:solidFill>
                        <a:effectLst/>
                        <a:latin typeface="华文新魏" panose="02010800040101010101" pitchFamily="2" charset="-122"/>
                        <a:ea typeface="华文新魏" panose="02010800040101010101" pitchFamily="2" charset="-122"/>
                        <a:cs typeface="Times New Roman" panose="02020603050405020304" pitchFamily="18" charset="0"/>
                      </a:endParaRPr>
                    </a:p>
                  </a:txBody>
                  <a:tcPr marL="43989" marR="439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endParaRPr lang="zh-CN" sz="1800" kern="100" spc="-50" dirty="0">
                        <a:solidFill>
                          <a:srgbClr val="002060"/>
                        </a:solidFill>
                        <a:effectLst/>
                        <a:latin typeface="华文新魏" panose="02010800040101010101" pitchFamily="2" charset="-122"/>
                        <a:ea typeface="华文新魏" panose="02010800040101010101" pitchFamily="2" charset="-122"/>
                        <a:cs typeface="Times New Roman" panose="02020603050405020304" pitchFamily="18" charset="0"/>
                      </a:endParaRPr>
                    </a:p>
                  </a:txBody>
                  <a:tcPr marL="43989" marR="4398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3" name="矩形 2"/>
          <p:cNvSpPr/>
          <p:nvPr/>
        </p:nvSpPr>
        <p:spPr>
          <a:xfrm>
            <a:off x="119336" y="274422"/>
            <a:ext cx="8074639" cy="521970"/>
          </a:xfrm>
          <a:prstGeom prst="rect">
            <a:avLst/>
          </a:prstGeom>
          <a:noFill/>
        </p:spPr>
        <p:txBody>
          <a:bodyPr wrap="square" rtlCol="0" anchor="t">
            <a:spAutoFit/>
            <a:scene3d>
              <a:camera prst="orthographicFront"/>
              <a:lightRig rig="threePt" dir="t"/>
            </a:scene3d>
          </a:bodyPr>
          <a:lstStyle/>
          <a:p>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二、“</a:t>
            </a:r>
            <a:r>
              <a:rPr lang="zh-CN" altLang="en-US" sz="2800" b="1" dirty="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学习研讨、查摆问题、改进提高”主题活动</a:t>
            </a:r>
            <a:endParaRPr lang="zh-CN" altLang="en-US" sz="2800" b="1" dirty="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flipH="1">
            <a:off x="-3" y="6524538"/>
            <a:ext cx="12192002" cy="360417"/>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4" name="矩形 3"/>
          <p:cNvSpPr/>
          <p:nvPr/>
        </p:nvSpPr>
        <p:spPr>
          <a:xfrm flipH="1">
            <a:off x="-4" y="6595585"/>
            <a:ext cx="12192002" cy="28889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nvGrpSpPr>
          <p:cNvPr id="2" name="组合 1"/>
          <p:cNvGrpSpPr/>
          <p:nvPr/>
        </p:nvGrpSpPr>
        <p:grpSpPr>
          <a:xfrm>
            <a:off x="2218655" y="1845236"/>
            <a:ext cx="7385879" cy="1014730"/>
            <a:chOff x="2413527" y="2276872"/>
            <a:chExt cx="6469816" cy="1014994"/>
          </a:xfrm>
        </p:grpSpPr>
        <p:sp>
          <p:nvSpPr>
            <p:cNvPr id="25" name="Freeform 16"/>
            <p:cNvSpPr/>
            <p:nvPr/>
          </p:nvSpPr>
          <p:spPr bwMode="auto">
            <a:xfrm>
              <a:off x="2413527" y="2498773"/>
              <a:ext cx="166202" cy="192552"/>
            </a:xfrm>
            <a:custGeom>
              <a:avLst/>
              <a:gdLst>
                <a:gd name="T0" fmla="*/ 166 w 188"/>
                <a:gd name="T1" fmla="*/ 89 h 217"/>
                <a:gd name="T2" fmla="*/ 99 w 188"/>
                <a:gd name="T3" fmla="*/ 51 h 217"/>
                <a:gd name="T4" fmla="*/ 32 w 188"/>
                <a:gd name="T5" fmla="*/ 12 h 217"/>
                <a:gd name="T6" fmla="*/ 0 w 188"/>
                <a:gd name="T7" fmla="*/ 30 h 217"/>
                <a:gd name="T8" fmla="*/ 0 w 188"/>
                <a:gd name="T9" fmla="*/ 108 h 217"/>
                <a:gd name="T10" fmla="*/ 0 w 188"/>
                <a:gd name="T11" fmla="*/ 185 h 217"/>
                <a:gd name="T12" fmla="*/ 32 w 188"/>
                <a:gd name="T13" fmla="*/ 204 h 217"/>
                <a:gd name="T14" fmla="*/ 99 w 188"/>
                <a:gd name="T15" fmla="*/ 165 h 217"/>
                <a:gd name="T16" fmla="*/ 166 w 188"/>
                <a:gd name="T17" fmla="*/ 126 h 217"/>
                <a:gd name="T18" fmla="*/ 166 w 188"/>
                <a:gd name="T19" fmla="*/ 8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9" rIns="91416" bIns="45709" numCol="1" anchor="t" anchorCtr="0" compatLnSpc="1"/>
            <a:lstStyle/>
            <a:p>
              <a:endParaRPr lang="zh-CN" altLang="en-US" sz="1400"/>
            </a:p>
          </p:txBody>
        </p:sp>
        <p:sp>
          <p:nvSpPr>
            <p:cNvPr id="26" name="Text Box 18"/>
            <p:cNvSpPr txBox="1">
              <a:spLocks noChangeArrowheads="1"/>
            </p:cNvSpPr>
            <p:nvPr/>
          </p:nvSpPr>
          <p:spPr bwMode="auto">
            <a:xfrm>
              <a:off x="2641203" y="2276872"/>
              <a:ext cx="6242140" cy="1014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defPPr>
                <a:defRPr lang="zh-CN"/>
              </a:defPPr>
              <a:lvl1pPr algn="just">
                <a:defRPr>
                  <a:latin typeface="微软雅黑" panose="020B0503020204020204" pitchFamily="34" charset="-122"/>
                  <a:ea typeface="微软雅黑" panose="020B0503020204020204" pitchFamily="34" charset="-122"/>
                </a:defRPr>
              </a:lvl1pPr>
            </a:lstStyle>
            <a:p>
              <a:pPr>
                <a:lnSpc>
                  <a:spcPct val="150000"/>
                </a:lnSpc>
              </a:pPr>
              <a:r>
                <a:rPr lang="zh-CN" altLang="en-US" sz="2000" b="1" dirty="0">
                  <a:solidFill>
                    <a:srgbClr val="002060"/>
                  </a:solidFill>
                  <a:latin typeface="Times New Roman" panose="02020603050405020304" pitchFamily="18" charset="0"/>
                  <a:cs typeface="Times New Roman" panose="02020603050405020304" pitchFamily="18" charset="0"/>
                </a:rPr>
                <a:t>（一）</a:t>
              </a:r>
              <a:r>
                <a:rPr lang="en-US" altLang="zh-CN" sz="2000" b="1" dirty="0">
                  <a:solidFill>
                    <a:srgbClr val="002060"/>
                  </a:solidFill>
                  <a:latin typeface="Times New Roman" panose="02020603050405020304" pitchFamily="18" charset="0"/>
                  <a:cs typeface="Times New Roman" panose="02020603050405020304" pitchFamily="18" charset="0"/>
                </a:rPr>
                <a:t>2017</a:t>
              </a:r>
              <a:r>
                <a:rPr lang="zh-CN" altLang="en-US" sz="2000" b="1" dirty="0">
                  <a:solidFill>
                    <a:srgbClr val="002060"/>
                  </a:solidFill>
                  <a:latin typeface="Times New Roman" panose="02020603050405020304" pitchFamily="18" charset="0"/>
                  <a:cs typeface="Times New Roman" panose="02020603050405020304" pitchFamily="18" charset="0"/>
                </a:rPr>
                <a:t>年中央经济会议精神</a:t>
              </a:r>
              <a:endParaRPr lang="en-US" altLang="zh-CN" sz="2000" b="1" dirty="0">
                <a:solidFill>
                  <a:srgbClr val="002060"/>
                </a:solidFill>
                <a:latin typeface="Times New Roman" panose="02020603050405020304" pitchFamily="18" charset="0"/>
                <a:cs typeface="Times New Roman" panose="02020603050405020304" pitchFamily="18" charset="0"/>
              </a:endParaRPr>
            </a:p>
            <a:p>
              <a:pPr>
                <a:lnSpc>
                  <a:spcPct val="150000"/>
                </a:lnSpc>
              </a:pPr>
              <a:r>
                <a:rPr lang="en-US" altLang="zh-CN" sz="2000" dirty="0" smtClean="0"/>
                <a:t>——</a:t>
              </a:r>
              <a:r>
                <a:rPr lang="zh-CN" altLang="en-US" sz="2000" dirty="0" smtClean="0"/>
                <a:t>首次提出习近平经济思想</a:t>
              </a:r>
              <a:endParaRPr lang="zh-CN" altLang="en-US" sz="2000" dirty="0"/>
            </a:p>
          </p:txBody>
        </p:sp>
      </p:grpSp>
      <p:sp>
        <p:nvSpPr>
          <p:cNvPr id="6" name="矩形 5"/>
          <p:cNvSpPr/>
          <p:nvPr/>
        </p:nvSpPr>
        <p:spPr>
          <a:xfrm>
            <a:off x="29581" y="151254"/>
            <a:ext cx="4472940" cy="521970"/>
          </a:xfrm>
          <a:prstGeom prst="rect">
            <a:avLst/>
          </a:prstGeom>
          <a:noFill/>
        </p:spPr>
        <p:txBody>
          <a:bodyPr wrap="square" rtlCol="0" anchor="t">
            <a:spAutoFit/>
            <a:scene3d>
              <a:camera prst="orthographicFront"/>
              <a:lightRig rig="threePt" dir="t"/>
            </a:scene3d>
          </a:bodyPr>
          <a:lstStyle/>
          <a:p>
            <a:pPr lvl="0" algn="l">
              <a:buClrTx/>
              <a:buSzTx/>
            </a:pP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三、</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学习习</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近平经济思想</a:t>
            </a:r>
            <a:endPar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
        <p:nvSpPr>
          <p:cNvPr id="18" name="Text Box 18"/>
          <p:cNvSpPr txBox="1">
            <a:spLocks noChangeArrowheads="1"/>
          </p:cNvSpPr>
          <p:nvPr/>
        </p:nvSpPr>
        <p:spPr bwMode="auto">
          <a:xfrm>
            <a:off x="2428240" y="3245485"/>
            <a:ext cx="7104380" cy="1014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defPPr>
              <a:defRPr lang="zh-CN"/>
            </a:defPPr>
            <a:lvl1pPr algn="just">
              <a:defRPr>
                <a:latin typeface="微软雅黑" panose="020B0503020204020204" pitchFamily="34" charset="-122"/>
                <a:ea typeface="微软雅黑" panose="020B0503020204020204" pitchFamily="34" charset="-122"/>
              </a:defRPr>
            </a:lvl1pPr>
          </a:lstStyle>
          <a:p>
            <a:pPr>
              <a:lnSpc>
                <a:spcPct val="150000"/>
              </a:lnSpc>
            </a:pPr>
            <a:r>
              <a:rPr lang="zh-CN" altLang="en-US" sz="2000" b="1" dirty="0">
                <a:solidFill>
                  <a:srgbClr val="002060"/>
                </a:solidFill>
                <a:latin typeface="Times New Roman" panose="02020603050405020304" pitchFamily="18" charset="0"/>
                <a:cs typeface="Times New Roman" panose="02020603050405020304" pitchFamily="18" charset="0"/>
              </a:rPr>
              <a:t>（二）</a:t>
            </a:r>
            <a:r>
              <a:rPr lang="en-US" altLang="zh-CN" sz="2000" b="1" dirty="0">
                <a:solidFill>
                  <a:srgbClr val="002060"/>
                </a:solidFill>
                <a:latin typeface="Times New Roman" panose="02020603050405020304" pitchFamily="18" charset="0"/>
                <a:cs typeface="Times New Roman" panose="02020603050405020304" pitchFamily="18" charset="0"/>
              </a:rPr>
              <a:t>2021</a:t>
            </a:r>
            <a:r>
              <a:rPr lang="zh-CN" altLang="en-US" sz="2000" b="1" dirty="0">
                <a:solidFill>
                  <a:srgbClr val="002060"/>
                </a:solidFill>
                <a:latin typeface="Times New Roman" panose="02020603050405020304" pitchFamily="18" charset="0"/>
                <a:cs typeface="Times New Roman" panose="02020603050405020304" pitchFamily="18" charset="0"/>
              </a:rPr>
              <a:t>年中央经济会议精神</a:t>
            </a:r>
            <a:endParaRPr lang="en-US" altLang="zh-CN" sz="2000" b="1" dirty="0">
              <a:solidFill>
                <a:srgbClr val="002060"/>
              </a:solidFill>
              <a:latin typeface="Times New Roman" panose="02020603050405020304" pitchFamily="18" charset="0"/>
              <a:cs typeface="Times New Roman" panose="02020603050405020304" pitchFamily="18" charset="0"/>
            </a:endParaRPr>
          </a:p>
          <a:p>
            <a:pPr>
              <a:lnSpc>
                <a:spcPct val="150000"/>
              </a:lnSpc>
            </a:pPr>
            <a:r>
              <a:rPr lang="en-US" altLang="zh-CN" sz="2000" dirty="0"/>
              <a:t>——</a:t>
            </a:r>
            <a:r>
              <a:rPr lang="zh-CN" altLang="en-US" sz="2000" dirty="0" smtClean="0"/>
              <a:t>再次强调强化</a:t>
            </a:r>
            <a:r>
              <a:rPr lang="zh-CN" altLang="en-US" sz="2000" dirty="0"/>
              <a:t>国家战略科技</a:t>
            </a:r>
            <a:r>
              <a:rPr lang="zh-CN" altLang="en-US" sz="2000" dirty="0" smtClean="0"/>
              <a:t>力量</a:t>
            </a:r>
            <a:endParaRPr lang="zh-CN" altLang="en-US" sz="2000" dirty="0"/>
          </a:p>
        </p:txBody>
      </p:sp>
      <p:sp>
        <p:nvSpPr>
          <p:cNvPr id="5" name="Text Box 18"/>
          <p:cNvSpPr txBox="1">
            <a:spLocks noChangeArrowheads="1"/>
          </p:cNvSpPr>
          <p:nvPr/>
        </p:nvSpPr>
        <p:spPr bwMode="auto">
          <a:xfrm>
            <a:off x="2428240" y="4725035"/>
            <a:ext cx="7104380" cy="5530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defPPr>
              <a:defRPr lang="zh-CN"/>
            </a:defPPr>
            <a:lvl1pPr algn="just">
              <a:defRPr>
                <a:latin typeface="微软雅黑" panose="020B0503020204020204" pitchFamily="34" charset="-122"/>
                <a:ea typeface="微软雅黑" panose="020B0503020204020204" pitchFamily="34" charset="-122"/>
              </a:defRPr>
            </a:lvl1pPr>
          </a:lstStyle>
          <a:p>
            <a:pPr>
              <a:lnSpc>
                <a:spcPct val="150000"/>
              </a:lnSpc>
            </a:pPr>
            <a:r>
              <a:rPr lang="zh-CN" altLang="en-US" sz="2000" b="1" dirty="0">
                <a:solidFill>
                  <a:srgbClr val="002060"/>
                </a:solidFill>
                <a:latin typeface="Times New Roman" panose="02020603050405020304" pitchFamily="18" charset="0"/>
                <a:cs typeface="Times New Roman" panose="02020603050405020304" pitchFamily="18" charset="0"/>
              </a:rPr>
              <a:t>（三）进一步</a:t>
            </a:r>
            <a:r>
              <a:rPr lang="zh-CN" sz="2000" b="1" dirty="0">
                <a:solidFill>
                  <a:srgbClr val="002060"/>
                </a:solidFill>
                <a:latin typeface="Times New Roman" panose="02020603050405020304" pitchFamily="18" charset="0"/>
                <a:cs typeface="Times New Roman" panose="02020603050405020304" pitchFamily="18" charset="0"/>
              </a:rPr>
              <a:t>深入学习领会习近平经济思想</a:t>
            </a:r>
            <a:endParaRPr lang="zh-CN" alt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B91C3C8-ECA1-4269-A7FA-E0CCAE4BA409}" type="slidenum">
              <a:rPr lang="en-US" altLang="zh-CN" smtClean="0"/>
            </a:fld>
            <a:endParaRPr lang="en-US" altLang="zh-CN" dirty="0"/>
          </a:p>
        </p:txBody>
      </p:sp>
      <p:sp>
        <p:nvSpPr>
          <p:cNvPr id="4" name="矩形 3"/>
          <p:cNvSpPr/>
          <p:nvPr/>
        </p:nvSpPr>
        <p:spPr>
          <a:xfrm>
            <a:off x="4439816" y="1803405"/>
            <a:ext cx="6768752" cy="3505745"/>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marL="342900" indent="-342900" algn="just">
              <a:lnSpc>
                <a:spcPct val="150000"/>
              </a:lnSpc>
              <a:buClr>
                <a:srgbClr val="C00000"/>
              </a:buClr>
              <a:buFont typeface="Wingdings" panose="05000000000000000000" pitchFamily="2" charset="2"/>
              <a:buChar char="l"/>
            </a:pPr>
            <a:r>
              <a:rPr lang="en-US" altLang="zh-CN" sz="2400" b="1" dirty="0">
                <a:solidFill>
                  <a:srgbClr val="002060"/>
                </a:solidFill>
                <a:latin typeface="微软雅黑" panose="020B0503020204020204" pitchFamily="34" charset="-122"/>
                <a:ea typeface="微软雅黑" panose="020B0503020204020204" pitchFamily="34" charset="-122"/>
              </a:rPr>
              <a:t>2017</a:t>
            </a:r>
            <a:r>
              <a:rPr lang="zh-CN" altLang="en-US" sz="2400" b="1" dirty="0">
                <a:solidFill>
                  <a:srgbClr val="002060"/>
                </a:solidFill>
                <a:latin typeface="微软雅黑" panose="020B0503020204020204" pitchFamily="34" charset="-122"/>
                <a:ea typeface="微软雅黑" panose="020B0503020204020204" pitchFamily="34" charset="-122"/>
              </a:rPr>
              <a:t>年</a:t>
            </a:r>
            <a:r>
              <a:rPr lang="en-US" altLang="zh-CN" sz="2400" b="1" dirty="0">
                <a:solidFill>
                  <a:srgbClr val="002060"/>
                </a:solidFill>
                <a:latin typeface="微软雅黑" panose="020B0503020204020204" pitchFamily="34" charset="-122"/>
                <a:ea typeface="微软雅黑" panose="020B0503020204020204" pitchFamily="34" charset="-122"/>
              </a:rPr>
              <a:t>12</a:t>
            </a:r>
            <a:r>
              <a:rPr lang="zh-CN" altLang="en-US" sz="2400" b="1" dirty="0">
                <a:solidFill>
                  <a:srgbClr val="002060"/>
                </a:solidFill>
                <a:latin typeface="微软雅黑" panose="020B0503020204020204" pitchFamily="34" charset="-122"/>
                <a:ea typeface="微软雅黑" panose="020B0503020204020204" pitchFamily="34" charset="-122"/>
              </a:rPr>
              <a:t>月</a:t>
            </a:r>
            <a:r>
              <a:rPr lang="en-US" altLang="zh-CN" sz="2400" b="1" dirty="0">
                <a:solidFill>
                  <a:srgbClr val="002060"/>
                </a:solidFill>
                <a:latin typeface="微软雅黑" panose="020B0503020204020204" pitchFamily="34" charset="-122"/>
                <a:ea typeface="微软雅黑" panose="020B0503020204020204" pitchFamily="34" charset="-122"/>
              </a:rPr>
              <a:t>18</a:t>
            </a:r>
            <a:r>
              <a:rPr lang="zh-CN" altLang="en-US" sz="2400" b="1" dirty="0">
                <a:solidFill>
                  <a:srgbClr val="002060"/>
                </a:solidFill>
                <a:latin typeface="微软雅黑" panose="020B0503020204020204" pitchFamily="34" charset="-122"/>
                <a:ea typeface="微软雅黑" panose="020B0503020204020204" pitchFamily="34" charset="-122"/>
              </a:rPr>
              <a:t>日至</a:t>
            </a:r>
            <a:r>
              <a:rPr lang="en-US" altLang="zh-CN" sz="2400" b="1" dirty="0">
                <a:solidFill>
                  <a:srgbClr val="002060"/>
                </a:solidFill>
                <a:latin typeface="微软雅黑" panose="020B0503020204020204" pitchFamily="34" charset="-122"/>
                <a:ea typeface="微软雅黑" panose="020B0503020204020204" pitchFamily="34" charset="-122"/>
              </a:rPr>
              <a:t>20</a:t>
            </a:r>
            <a:r>
              <a:rPr lang="zh-CN" altLang="en-US" sz="2400" b="1" dirty="0">
                <a:solidFill>
                  <a:srgbClr val="002060"/>
                </a:solidFill>
                <a:latin typeface="微软雅黑" panose="020B0503020204020204" pitchFamily="34" charset="-122"/>
                <a:ea typeface="微软雅黑" panose="020B0503020204020204" pitchFamily="34" charset="-122"/>
              </a:rPr>
              <a:t>日</a:t>
            </a:r>
            <a:r>
              <a:rPr lang="zh-CN" altLang="en-US" sz="2400" dirty="0">
                <a:solidFill>
                  <a:srgbClr val="002060"/>
                </a:solidFill>
                <a:latin typeface="微软雅黑" panose="020B0503020204020204" pitchFamily="34" charset="-122"/>
                <a:ea typeface="微软雅黑" panose="020B0503020204020204" pitchFamily="34" charset="-122"/>
              </a:rPr>
              <a:t>，中央经济工作会议在北京举行。中央经济工作会议指出，</a:t>
            </a:r>
            <a:r>
              <a:rPr lang="en-US" altLang="zh-CN" sz="2400" dirty="0">
                <a:solidFill>
                  <a:srgbClr val="002060"/>
                </a:solidFill>
                <a:latin typeface="微软雅黑" panose="020B0503020204020204" pitchFamily="34" charset="-122"/>
                <a:ea typeface="微软雅黑" panose="020B0503020204020204" pitchFamily="34" charset="-122"/>
              </a:rPr>
              <a:t>5</a:t>
            </a:r>
            <a:r>
              <a:rPr lang="zh-CN" altLang="en-US" sz="2400" dirty="0">
                <a:solidFill>
                  <a:srgbClr val="002060"/>
                </a:solidFill>
                <a:latin typeface="微软雅黑" panose="020B0503020204020204" pitchFamily="34" charset="-122"/>
                <a:ea typeface="微软雅黑" panose="020B0503020204020204" pitchFamily="34" charset="-122"/>
              </a:rPr>
              <a:t>年来，我们坚持</a:t>
            </a:r>
            <a:r>
              <a:rPr lang="zh-CN" altLang="en-US" sz="2400" b="1" dirty="0">
                <a:solidFill>
                  <a:srgbClr val="002060"/>
                </a:solidFill>
                <a:latin typeface="微软雅黑" panose="020B0503020204020204" pitchFamily="34" charset="-122"/>
                <a:ea typeface="微软雅黑" panose="020B0503020204020204" pitchFamily="34" charset="-122"/>
              </a:rPr>
              <a:t>观大势、谋全局、干实事</a:t>
            </a:r>
            <a:r>
              <a:rPr lang="zh-CN" altLang="en-US" sz="2400" dirty="0">
                <a:solidFill>
                  <a:srgbClr val="002060"/>
                </a:solidFill>
                <a:latin typeface="微软雅黑" panose="020B0503020204020204" pitchFamily="34" charset="-122"/>
                <a:ea typeface="微软雅黑" panose="020B0503020204020204" pitchFamily="34" charset="-122"/>
              </a:rPr>
              <a:t>，成功驾驭了我国经济发展大局，在实践中形成了以新发展理念为主要内容的</a:t>
            </a:r>
            <a:r>
              <a:rPr lang="zh-CN" altLang="en-US" sz="2400" b="1" dirty="0">
                <a:solidFill>
                  <a:srgbClr val="002060"/>
                </a:solidFill>
                <a:latin typeface="微软雅黑" panose="020B0503020204020204" pitchFamily="34" charset="-122"/>
                <a:ea typeface="微软雅黑" panose="020B0503020204020204" pitchFamily="34" charset="-122"/>
              </a:rPr>
              <a:t>习近平新时代中国特色社会主义经济思想</a:t>
            </a:r>
            <a:r>
              <a:rPr lang="zh-CN" altLang="en-US" sz="2400" dirty="0">
                <a:solidFill>
                  <a:srgbClr val="002060"/>
                </a:solidFill>
                <a:latin typeface="微软雅黑" panose="020B0503020204020204" pitchFamily="34" charset="-122"/>
                <a:ea typeface="微软雅黑" panose="020B0503020204020204" pitchFamily="34" charset="-122"/>
              </a:rPr>
              <a:t>。</a:t>
            </a:r>
            <a:endParaRPr lang="en-US" altLang="zh-CN" sz="2400" dirty="0" smtClean="0">
              <a:solidFill>
                <a:srgbClr val="002060"/>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a:stretch>
            <a:fillRect/>
          </a:stretch>
        </p:blipFill>
        <p:spPr>
          <a:xfrm>
            <a:off x="767408" y="1950715"/>
            <a:ext cx="3466800" cy="3211123"/>
          </a:xfrm>
          <a:prstGeom prst="rect">
            <a:avLst/>
          </a:prstGeom>
          <a:ln>
            <a:noFill/>
          </a:ln>
          <a:effectLst>
            <a:outerShdw blurRad="292100" dist="139700" dir="2700000" algn="tl" rotWithShape="0">
              <a:srgbClr val="333333">
                <a:alpha val="65000"/>
              </a:srgbClr>
            </a:outerShdw>
          </a:effectLst>
        </p:spPr>
      </p:pic>
      <p:sp>
        <p:nvSpPr>
          <p:cNvPr id="5" name="圆角矩形 2"/>
          <p:cNvSpPr/>
          <p:nvPr/>
        </p:nvSpPr>
        <p:spPr>
          <a:xfrm>
            <a:off x="6528098" y="1268953"/>
            <a:ext cx="2880063" cy="659270"/>
          </a:xfrm>
          <a:prstGeom prst="roundRect">
            <a:avLst>
              <a:gd name="adj" fmla="val 0"/>
            </a:avLst>
          </a:prstGeom>
        </p:spPr>
        <p:style>
          <a:lnRef idx="1">
            <a:schemeClr val="accent1"/>
          </a:lnRef>
          <a:fillRef idx="3">
            <a:schemeClr val="accent1"/>
          </a:fillRef>
          <a:effectRef idx="2">
            <a:schemeClr val="accent1"/>
          </a:effectRef>
          <a:fontRef idx="minor">
            <a:schemeClr val="lt1"/>
          </a:fontRef>
        </p:style>
        <p:txBody>
          <a:bodyPr rtlCol="0" anchor="ctr"/>
          <a:p>
            <a:pPr algn="ctr"/>
            <a:r>
              <a:rPr lang="zh-CN" altLang="en-US" sz="2400" b="1" dirty="0">
                <a:solidFill>
                  <a:schemeClr val="bg1"/>
                </a:solidFill>
                <a:latin typeface="微软雅黑" panose="020B0503020204020204" pitchFamily="34" charset="-122"/>
                <a:ea typeface="微软雅黑" panose="020B0503020204020204" pitchFamily="34" charset="-122"/>
              </a:rPr>
              <a:t>背景情况</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49254" y="261473"/>
            <a:ext cx="11877875" cy="460375"/>
          </a:xfrm>
          <a:prstGeom prst="rect">
            <a:avLst/>
          </a:prstGeom>
          <a:noFill/>
        </p:spPr>
        <p:txBody>
          <a:bodyPr wrap="square" rtlCol="0" anchor="t">
            <a:spAutoFit/>
            <a:scene3d>
              <a:camera prst="orthographicFront"/>
              <a:lightRig rig="threePt" dir="t"/>
            </a:scene3d>
          </a:bodyPr>
          <a:p>
            <a:pPr lvl="0" algn="l">
              <a:buClrTx/>
              <a:buSzTx/>
            </a:pP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（一）</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2017</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年中央经济会议精神</a:t>
            </a:r>
            <a:endPar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49254" y="261473"/>
            <a:ext cx="11877875" cy="460375"/>
          </a:xfrm>
          <a:prstGeom prst="rect">
            <a:avLst/>
          </a:prstGeom>
          <a:noFill/>
        </p:spPr>
        <p:txBody>
          <a:bodyPr wrap="square" rtlCol="0" anchor="t">
            <a:spAutoFit/>
            <a:scene3d>
              <a:camera prst="orthographicFront"/>
              <a:lightRig rig="threePt" dir="t"/>
            </a:scene3d>
          </a:bodyPr>
          <a:lstStyle/>
          <a:p>
            <a:pPr lvl="0" algn="l">
              <a:buClrTx/>
              <a:buSzTx/>
            </a:pP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（一）</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2017</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年中央经济会议精神</a:t>
            </a:r>
            <a:endPar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
        <p:nvSpPr>
          <p:cNvPr id="11" name="TextBox 11"/>
          <p:cNvSpPr txBox="1"/>
          <p:nvPr/>
        </p:nvSpPr>
        <p:spPr bwMode="auto">
          <a:xfrm>
            <a:off x="534818" y="2060862"/>
            <a:ext cx="10906520" cy="3500755"/>
          </a:xfrm>
          <a:prstGeom prst="rect">
            <a:avLst/>
          </a:prstGeom>
        </p:spPr>
        <p:style>
          <a:lnRef idx="1">
            <a:schemeClr val="accent3"/>
          </a:lnRef>
          <a:fillRef idx="2">
            <a:schemeClr val="accent3"/>
          </a:fillRef>
          <a:effectRef idx="1">
            <a:schemeClr val="accent3"/>
          </a:effectRef>
          <a:fontRef idx="minor">
            <a:schemeClr val="dk1"/>
          </a:fontRef>
        </p:style>
        <p:txBody>
          <a:bodyPr wrap="square" lIns="184022" tIns="134949" rIns="143128" bIns="134949" anchor="ctr">
            <a:spAutoFit/>
          </a:bodyPr>
          <a:lstStyle>
            <a:defPPr>
              <a:defRPr lang="zh-CN"/>
            </a:defPPr>
            <a:lvl1pPr marL="355600" indent="-355600">
              <a:spcBef>
                <a:spcPts val="510"/>
              </a:spcBef>
              <a:spcAft>
                <a:spcPts val="510"/>
              </a:spcAft>
              <a:buClr>
                <a:srgbClr val="002060"/>
              </a:buClr>
              <a:buFont typeface="Arial" panose="020B0604020202020204" pitchFamily="34" charset="0"/>
              <a:buChar char="•"/>
              <a:defRPr sz="2000"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marL="342900" indent="-342900" algn="just">
              <a:spcBef>
                <a:spcPts val="600"/>
              </a:spcBef>
              <a:spcAft>
                <a:spcPts val="0"/>
              </a:spcAft>
              <a:buClr>
                <a:srgbClr val="274D93"/>
              </a:buClr>
              <a:buAutoNum type="arabicPeriod"/>
            </a:pPr>
            <a:r>
              <a:rPr lang="zh-CN" altLang="en-US" dirty="0">
                <a:solidFill>
                  <a:srgbClr val="C00000"/>
                </a:solidFill>
              </a:rPr>
              <a:t>加强党对经济工作的集中统一领导</a:t>
            </a:r>
            <a:r>
              <a:rPr lang="zh-CN" altLang="en-US" b="0" dirty="0">
                <a:solidFill>
                  <a:srgbClr val="002060"/>
                </a:solidFill>
                <a:effectLst/>
              </a:rPr>
              <a:t>，保证我国经济沿着正确方向</a:t>
            </a:r>
            <a:r>
              <a:rPr lang="zh-CN" altLang="en-US" b="0" dirty="0" smtClean="0">
                <a:solidFill>
                  <a:srgbClr val="002060"/>
                </a:solidFill>
                <a:effectLst/>
              </a:rPr>
              <a:t>发展</a:t>
            </a:r>
            <a:endParaRPr lang="en-US" altLang="zh-CN" b="0" dirty="0" smtClean="0">
              <a:solidFill>
                <a:srgbClr val="002060"/>
              </a:solidFill>
              <a:effectLst/>
            </a:endParaRPr>
          </a:p>
          <a:p>
            <a:pPr marL="342900" indent="-342900" algn="just">
              <a:spcBef>
                <a:spcPts val="600"/>
              </a:spcBef>
              <a:spcAft>
                <a:spcPts val="0"/>
              </a:spcAft>
              <a:buClr>
                <a:srgbClr val="274D93"/>
              </a:buClr>
              <a:buFont typeface="Arial" panose="020B0604020202020204" pitchFamily="34" charset="0"/>
              <a:buAutoNum type="arabicPeriod"/>
            </a:pPr>
            <a:r>
              <a:rPr lang="zh-CN" altLang="en-US" b="0" dirty="0">
                <a:solidFill>
                  <a:srgbClr val="C00000"/>
                </a:solidFill>
                <a:effectLst/>
              </a:rPr>
              <a:t>以</a:t>
            </a:r>
            <a:r>
              <a:rPr lang="zh-CN" altLang="en-US" dirty="0">
                <a:solidFill>
                  <a:srgbClr val="C00000"/>
                </a:solidFill>
              </a:rPr>
              <a:t>人民</a:t>
            </a:r>
            <a:r>
              <a:rPr lang="zh-CN" altLang="en-US" b="0" dirty="0">
                <a:solidFill>
                  <a:srgbClr val="C00000"/>
                </a:solidFill>
                <a:effectLst/>
              </a:rPr>
              <a:t>为中心的发展思想</a:t>
            </a:r>
            <a:r>
              <a:rPr lang="zh-CN" altLang="en-US" b="0" dirty="0">
                <a:solidFill>
                  <a:srgbClr val="002060"/>
                </a:solidFill>
                <a:effectLst/>
              </a:rPr>
              <a:t>，贯穿到统筹推进“五位一体”总体布局和协调推进“四个全面”战略布局</a:t>
            </a:r>
            <a:r>
              <a:rPr lang="zh-CN" altLang="en-US" b="0" dirty="0" smtClean="0">
                <a:solidFill>
                  <a:srgbClr val="002060"/>
                </a:solidFill>
                <a:effectLst/>
              </a:rPr>
              <a:t>之中</a:t>
            </a:r>
            <a:endParaRPr lang="en-US" altLang="zh-CN" b="0" dirty="0" smtClean="0">
              <a:solidFill>
                <a:srgbClr val="002060"/>
              </a:solidFill>
              <a:effectLst/>
            </a:endParaRPr>
          </a:p>
          <a:p>
            <a:pPr marL="342900" indent="-342900" algn="just">
              <a:spcBef>
                <a:spcPts val="600"/>
              </a:spcBef>
              <a:spcAft>
                <a:spcPts val="0"/>
              </a:spcAft>
              <a:buClr>
                <a:srgbClr val="274D93"/>
              </a:buClr>
              <a:buFont typeface="Arial" panose="020B0604020202020204" pitchFamily="34" charset="0"/>
              <a:buAutoNum type="arabicPeriod"/>
            </a:pPr>
            <a:r>
              <a:rPr lang="zh-CN" altLang="en-US" b="0" dirty="0">
                <a:solidFill>
                  <a:srgbClr val="002060"/>
                </a:solidFill>
                <a:effectLst/>
              </a:rPr>
              <a:t>适应把握引领</a:t>
            </a:r>
            <a:r>
              <a:rPr lang="zh-CN" altLang="en-US" b="0" dirty="0">
                <a:solidFill>
                  <a:srgbClr val="C00000"/>
                </a:solidFill>
                <a:effectLst/>
              </a:rPr>
              <a:t>经济发展</a:t>
            </a:r>
            <a:r>
              <a:rPr lang="zh-CN" altLang="en-US" dirty="0">
                <a:solidFill>
                  <a:srgbClr val="C00000"/>
                </a:solidFill>
              </a:rPr>
              <a:t>新常态</a:t>
            </a:r>
            <a:r>
              <a:rPr lang="zh-CN" altLang="en-US" b="0" dirty="0">
                <a:solidFill>
                  <a:srgbClr val="002060"/>
                </a:solidFill>
                <a:effectLst/>
              </a:rPr>
              <a:t>，立足大局，把握</a:t>
            </a:r>
            <a:r>
              <a:rPr lang="zh-CN" altLang="en-US" b="0" dirty="0" smtClean="0">
                <a:solidFill>
                  <a:srgbClr val="002060"/>
                </a:solidFill>
                <a:effectLst/>
              </a:rPr>
              <a:t>规律</a:t>
            </a:r>
            <a:endParaRPr lang="en-US" altLang="zh-CN" b="0" dirty="0" smtClean="0">
              <a:solidFill>
                <a:srgbClr val="002060"/>
              </a:solidFill>
              <a:effectLst/>
            </a:endParaRPr>
          </a:p>
          <a:p>
            <a:pPr marL="342900" indent="-342900" algn="just">
              <a:spcBef>
                <a:spcPts val="600"/>
              </a:spcBef>
              <a:spcAft>
                <a:spcPts val="0"/>
              </a:spcAft>
              <a:buClr>
                <a:srgbClr val="274D93"/>
              </a:buClr>
              <a:buFont typeface="Arial" panose="020B0604020202020204" pitchFamily="34" charset="0"/>
              <a:buAutoNum type="arabicPeriod"/>
            </a:pPr>
            <a:r>
              <a:rPr lang="zh-CN" altLang="en-US" b="0" dirty="0">
                <a:solidFill>
                  <a:srgbClr val="002060"/>
                </a:solidFill>
                <a:effectLst/>
              </a:rPr>
              <a:t>使</a:t>
            </a:r>
            <a:r>
              <a:rPr lang="zh-CN" altLang="en-US" dirty="0">
                <a:solidFill>
                  <a:srgbClr val="C00000"/>
                </a:solidFill>
              </a:rPr>
              <a:t>市场</a:t>
            </a:r>
            <a:r>
              <a:rPr lang="zh-CN" altLang="en-US" b="0" dirty="0">
                <a:solidFill>
                  <a:srgbClr val="C00000"/>
                </a:solidFill>
                <a:effectLst/>
              </a:rPr>
              <a:t>在资源配置中起决定性作用</a:t>
            </a:r>
            <a:r>
              <a:rPr lang="zh-CN" altLang="en-US" b="0" dirty="0">
                <a:solidFill>
                  <a:srgbClr val="002060"/>
                </a:solidFill>
                <a:effectLst/>
              </a:rPr>
              <a:t>，更好发挥政府作用，坚决扫除经济发展的体制机制</a:t>
            </a:r>
            <a:r>
              <a:rPr lang="zh-CN" altLang="en-US" b="0" dirty="0" smtClean="0">
                <a:solidFill>
                  <a:srgbClr val="002060"/>
                </a:solidFill>
                <a:effectLst/>
              </a:rPr>
              <a:t>障碍</a:t>
            </a:r>
            <a:endParaRPr lang="en-US" altLang="zh-CN" b="0" dirty="0" smtClean="0">
              <a:solidFill>
                <a:srgbClr val="002060"/>
              </a:solidFill>
              <a:effectLst/>
            </a:endParaRPr>
          </a:p>
          <a:p>
            <a:pPr marL="342900" indent="-342900" algn="just">
              <a:spcBef>
                <a:spcPts val="600"/>
              </a:spcBef>
              <a:spcAft>
                <a:spcPts val="0"/>
              </a:spcAft>
              <a:buClr>
                <a:srgbClr val="274D93"/>
              </a:buClr>
              <a:buFont typeface="Arial" panose="020B0604020202020204" pitchFamily="34" charset="0"/>
              <a:buAutoNum type="arabicPeriod"/>
            </a:pPr>
            <a:r>
              <a:rPr lang="zh-CN" altLang="en-US" b="0" dirty="0">
                <a:solidFill>
                  <a:srgbClr val="C00000"/>
                </a:solidFill>
                <a:effectLst/>
              </a:rPr>
              <a:t>适应我国经济发展主要矛盾变化完善宏观</a:t>
            </a:r>
            <a:r>
              <a:rPr lang="zh-CN" altLang="en-US" dirty="0">
                <a:solidFill>
                  <a:srgbClr val="C00000"/>
                </a:solidFill>
              </a:rPr>
              <a:t>调控</a:t>
            </a:r>
            <a:r>
              <a:rPr lang="zh-CN" altLang="en-US" b="0" dirty="0">
                <a:solidFill>
                  <a:srgbClr val="002060"/>
                </a:solidFill>
                <a:effectLst/>
              </a:rPr>
              <a:t>，相机抉择，开准药方，把推进供给侧结构性改革作为经济工作的主线</a:t>
            </a:r>
            <a:endParaRPr lang="en-US" altLang="zh-CN" b="0" dirty="0">
              <a:solidFill>
                <a:srgbClr val="002060"/>
              </a:solidFill>
              <a:effectLst/>
            </a:endParaRPr>
          </a:p>
          <a:p>
            <a:pPr marL="342900" indent="-342900" algn="just">
              <a:spcBef>
                <a:spcPts val="600"/>
              </a:spcBef>
              <a:spcAft>
                <a:spcPts val="0"/>
              </a:spcAft>
              <a:buClr>
                <a:srgbClr val="274D93"/>
              </a:buClr>
              <a:buFont typeface="Arial" panose="020B0604020202020204" pitchFamily="34" charset="0"/>
              <a:buAutoNum type="arabicPeriod"/>
            </a:pPr>
            <a:r>
              <a:rPr lang="zh-CN" altLang="en-US" dirty="0">
                <a:solidFill>
                  <a:srgbClr val="C00000"/>
                </a:solidFill>
              </a:rPr>
              <a:t>问题导向</a:t>
            </a:r>
            <a:r>
              <a:rPr lang="zh-CN" altLang="en-US" b="0" dirty="0">
                <a:solidFill>
                  <a:srgbClr val="002060"/>
                </a:solidFill>
                <a:effectLst/>
              </a:rPr>
              <a:t>部署经济发展新战略，对我国经济社会发展变革产生深远</a:t>
            </a:r>
            <a:r>
              <a:rPr lang="zh-CN" altLang="en-US" b="0" dirty="0" smtClean="0">
                <a:solidFill>
                  <a:srgbClr val="002060"/>
                </a:solidFill>
                <a:effectLst/>
              </a:rPr>
              <a:t>影响</a:t>
            </a:r>
            <a:endParaRPr lang="en-US" altLang="zh-CN" b="0" dirty="0" smtClean="0">
              <a:solidFill>
                <a:srgbClr val="002060"/>
              </a:solidFill>
              <a:effectLst/>
            </a:endParaRPr>
          </a:p>
          <a:p>
            <a:pPr marL="342900" indent="-342900" algn="just">
              <a:spcBef>
                <a:spcPts val="600"/>
              </a:spcBef>
              <a:spcAft>
                <a:spcPts val="0"/>
              </a:spcAft>
              <a:buClr>
                <a:srgbClr val="274D93"/>
              </a:buClr>
              <a:buFont typeface="Arial" panose="020B0604020202020204" pitchFamily="34" charset="0"/>
              <a:buAutoNum type="arabicPeriod"/>
            </a:pPr>
            <a:r>
              <a:rPr lang="zh-CN" altLang="en-US" b="0" dirty="0">
                <a:solidFill>
                  <a:srgbClr val="C00000"/>
                </a:solidFill>
                <a:effectLst/>
              </a:rPr>
              <a:t>正确工作策略和方法，</a:t>
            </a:r>
            <a:r>
              <a:rPr lang="zh-CN" altLang="en-US" dirty="0">
                <a:solidFill>
                  <a:srgbClr val="C00000"/>
                </a:solidFill>
              </a:rPr>
              <a:t>稳中求进</a:t>
            </a:r>
            <a:r>
              <a:rPr lang="zh-CN" altLang="en-US" b="0" dirty="0">
                <a:solidFill>
                  <a:srgbClr val="002060"/>
                </a:solidFill>
                <a:effectLst/>
              </a:rPr>
              <a:t>，保持战略定力、坚持底线思维，一步一个脚印向前</a:t>
            </a:r>
            <a:r>
              <a:rPr lang="zh-CN" altLang="en-US" b="0" dirty="0" smtClean="0">
                <a:solidFill>
                  <a:srgbClr val="002060"/>
                </a:solidFill>
                <a:effectLst/>
              </a:rPr>
              <a:t>迈进</a:t>
            </a:r>
            <a:endParaRPr lang="zh-CN" altLang="zh-CN" b="0" dirty="0">
              <a:solidFill>
                <a:srgbClr val="002060"/>
              </a:solidFill>
              <a:effectLst/>
            </a:endParaRPr>
          </a:p>
        </p:txBody>
      </p:sp>
      <p:sp>
        <p:nvSpPr>
          <p:cNvPr id="2" name="文本框 1"/>
          <p:cNvSpPr txBox="1"/>
          <p:nvPr/>
        </p:nvSpPr>
        <p:spPr>
          <a:xfrm>
            <a:off x="335598" y="997585"/>
            <a:ext cx="11516995" cy="645160"/>
          </a:xfrm>
          <a:prstGeom prst="rect">
            <a:avLst/>
          </a:prstGeom>
          <a:noFill/>
        </p:spPr>
        <p:txBody>
          <a:bodyPr wrap="none" rtlCol="0" anchor="t">
            <a:spAutoFit/>
          </a:bodyPr>
          <a:p>
            <a:pPr marL="342900" indent="-342900" algn="just">
              <a:lnSpc>
                <a:spcPct val="150000"/>
              </a:lnSpc>
              <a:buClr>
                <a:srgbClr val="C00000"/>
              </a:buClr>
              <a:buFont typeface="Wingdings" panose="05000000000000000000" pitchFamily="2" charset="2"/>
              <a:buChar char="l"/>
            </a:pPr>
            <a:r>
              <a:rPr lang="zh-CN" altLang="en-US" sz="2400" b="1" dirty="0" smtClean="0">
                <a:solidFill>
                  <a:srgbClr val="002060"/>
                </a:solidFill>
                <a:latin typeface="微软雅黑" panose="020B0503020204020204" pitchFamily="34" charset="-122"/>
                <a:ea typeface="微软雅黑" panose="020B0503020204020204" pitchFamily="34" charset="-122"/>
                <a:sym typeface="+mn-ea"/>
              </a:rPr>
              <a:t>一个“新发展理念”</a:t>
            </a:r>
            <a:r>
              <a:rPr lang="en-US" altLang="zh-CN" dirty="0" smtClean="0">
                <a:solidFill>
                  <a:srgbClr val="002060"/>
                </a:solidFill>
                <a:latin typeface="微软雅黑" panose="020B0503020204020204" pitchFamily="34" charset="-122"/>
                <a:ea typeface="微软雅黑" panose="020B0503020204020204" pitchFamily="34" charset="-122"/>
                <a:sym typeface="+mn-ea"/>
              </a:rPr>
              <a:t>—</a:t>
            </a:r>
            <a:r>
              <a:rPr lang="zh-CN" altLang="en-US" dirty="0">
                <a:solidFill>
                  <a:srgbClr val="002060"/>
                </a:solidFill>
                <a:latin typeface="微软雅黑" panose="020B0503020204020204" pitchFamily="34" charset="-122"/>
                <a:ea typeface="微软雅黑" panose="020B0503020204020204" pitchFamily="34" charset="-122"/>
                <a:sym typeface="+mn-ea"/>
              </a:rPr>
              <a:t>党</a:t>
            </a:r>
            <a:r>
              <a:rPr lang="zh-CN" altLang="en-US" dirty="0" smtClean="0">
                <a:solidFill>
                  <a:srgbClr val="002060"/>
                </a:solidFill>
                <a:latin typeface="微软雅黑" panose="020B0503020204020204" pitchFamily="34" charset="-122"/>
                <a:ea typeface="微软雅黑" panose="020B0503020204020204" pitchFamily="34" charset="-122"/>
                <a:sym typeface="+mn-ea"/>
              </a:rPr>
              <a:t>的十八</a:t>
            </a:r>
            <a:r>
              <a:rPr lang="zh-CN" altLang="en-US" dirty="0">
                <a:solidFill>
                  <a:srgbClr val="002060"/>
                </a:solidFill>
                <a:latin typeface="微软雅黑" panose="020B0503020204020204" pitchFamily="34" charset="-122"/>
                <a:ea typeface="微软雅黑" panose="020B0503020204020204" pitchFamily="34" charset="-122"/>
                <a:sym typeface="+mn-ea"/>
              </a:rPr>
              <a:t>届五中全会上提出的“</a:t>
            </a:r>
            <a:r>
              <a:rPr lang="zh-CN" altLang="en-US" b="1" dirty="0">
                <a:solidFill>
                  <a:srgbClr val="002060"/>
                </a:solidFill>
                <a:latin typeface="微软雅黑" panose="020B0503020204020204" pitchFamily="34" charset="-122"/>
                <a:ea typeface="微软雅黑" panose="020B0503020204020204" pitchFamily="34" charset="-122"/>
                <a:sym typeface="+mn-ea"/>
              </a:rPr>
              <a:t>创新、协调、绿色、开放、共享</a:t>
            </a:r>
            <a:r>
              <a:rPr lang="zh-CN" altLang="en-US" dirty="0">
                <a:solidFill>
                  <a:srgbClr val="002060"/>
                </a:solidFill>
                <a:latin typeface="微软雅黑" panose="020B0503020204020204" pitchFamily="34" charset="-122"/>
                <a:ea typeface="微软雅黑" panose="020B0503020204020204" pitchFamily="34" charset="-122"/>
                <a:sym typeface="+mn-ea"/>
              </a:rPr>
              <a:t>”的五大</a:t>
            </a:r>
            <a:r>
              <a:rPr lang="zh-CN" altLang="en-US" dirty="0" smtClean="0">
                <a:solidFill>
                  <a:srgbClr val="002060"/>
                </a:solidFill>
                <a:latin typeface="微软雅黑" panose="020B0503020204020204" pitchFamily="34" charset="-122"/>
                <a:ea typeface="微软雅黑" panose="020B0503020204020204" pitchFamily="34" charset="-122"/>
                <a:sym typeface="+mn-ea"/>
              </a:rPr>
              <a:t>理念。</a:t>
            </a:r>
            <a:endParaRPr lang="zh-CN" altLang="en-US"/>
          </a:p>
        </p:txBody>
      </p:sp>
      <p:sp>
        <p:nvSpPr>
          <p:cNvPr id="4" name="矩形 3"/>
          <p:cNvSpPr/>
          <p:nvPr/>
        </p:nvSpPr>
        <p:spPr>
          <a:xfrm>
            <a:off x="353362" y="1413699"/>
            <a:ext cx="11485276" cy="732790"/>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p>
            <a:pPr marL="342900" indent="-342900" algn="just">
              <a:lnSpc>
                <a:spcPct val="150000"/>
              </a:lnSpc>
              <a:buClr>
                <a:srgbClr val="C00000"/>
              </a:buClr>
              <a:buFont typeface="Wingdings" panose="05000000000000000000" pitchFamily="2" charset="2"/>
              <a:buChar char="l"/>
            </a:pPr>
            <a:r>
              <a:rPr lang="zh-CN" altLang="en-US" sz="2400" b="1" dirty="0" smtClean="0">
                <a:solidFill>
                  <a:srgbClr val="002060"/>
                </a:solidFill>
                <a:latin typeface="微软雅黑" panose="020B0503020204020204" pitchFamily="34" charset="-122"/>
                <a:ea typeface="微软雅黑" panose="020B0503020204020204" pitchFamily="34" charset="-122"/>
              </a:rPr>
              <a:t>七</a:t>
            </a:r>
            <a:r>
              <a:rPr lang="zh-CN" altLang="en-US" sz="2400" b="1" dirty="0">
                <a:solidFill>
                  <a:srgbClr val="002060"/>
                </a:solidFill>
                <a:latin typeface="微软雅黑" panose="020B0503020204020204" pitchFamily="34" charset="-122"/>
                <a:ea typeface="微软雅黑" panose="020B0503020204020204" pitchFamily="34" charset="-122"/>
              </a:rPr>
              <a:t>个</a:t>
            </a:r>
            <a:r>
              <a:rPr lang="zh-CN" altLang="en-US" sz="2400" b="1" dirty="0" smtClean="0">
                <a:solidFill>
                  <a:srgbClr val="002060"/>
                </a:solidFill>
                <a:latin typeface="微软雅黑" panose="020B0503020204020204" pitchFamily="34" charset="-122"/>
                <a:ea typeface="微软雅黑" panose="020B0503020204020204" pitchFamily="34" charset="-122"/>
              </a:rPr>
              <a:t>“坚持”</a:t>
            </a:r>
            <a:endParaRPr lang="en-US" altLang="zh-CN" sz="2400" dirty="0" smtClean="0">
              <a:solidFill>
                <a:srgbClr val="002060"/>
              </a:solidFill>
              <a:latin typeface="微软雅黑" panose="020B0503020204020204" pitchFamily="34" charset="-122"/>
              <a:ea typeface="微软雅黑" panose="020B0503020204020204" pitchFamily="34" charset="-122"/>
            </a:endParaRPr>
          </a:p>
        </p:txBody>
      </p:sp>
      <p:sp>
        <p:nvSpPr>
          <p:cNvPr id="5" name="剪去对角的矩形 4"/>
          <p:cNvSpPr/>
          <p:nvPr/>
        </p:nvSpPr>
        <p:spPr bwMode="auto">
          <a:xfrm>
            <a:off x="191563" y="5603681"/>
            <a:ext cx="11485276" cy="1254150"/>
          </a:xfrm>
          <a:prstGeom prst="snip2DiagRect">
            <a:avLst/>
          </a:prstGeom>
          <a:pattFill prst="pct10">
            <a:fgClr>
              <a:srgbClr val="FBFEFF"/>
            </a:fgClr>
            <a:bgClr>
              <a:srgbClr val="F9F9F9"/>
            </a:bgClr>
          </a:pattFill>
          <a:ln>
            <a:noFill/>
            <a:headEnd type="none" w="med" len="med"/>
            <a:tailEnd type="none" w="med" len="med"/>
          </a:ln>
          <a:effectLst>
            <a:innerShdw blurRad="114300">
              <a:prstClr val="black"/>
            </a:innerShdw>
          </a:effec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ctr" anchorCtr="0" compatLnSpc="1"/>
          <a:p>
            <a:pPr defTabSz="1008380" eaLnBrk="1" hangingPunct="1"/>
            <a:r>
              <a:rPr lang="en-US" altLang="zh-CN" sz="2400" dirty="0">
                <a:solidFill>
                  <a:srgbClr val="002060"/>
                </a:solidFill>
                <a:latin typeface="微软雅黑" panose="020B0503020204020204" pitchFamily="34" charset="-122"/>
                <a:ea typeface="微软雅黑" panose="020B0503020204020204" pitchFamily="34" charset="-122"/>
              </a:rPr>
              <a:t>2017</a:t>
            </a:r>
            <a:r>
              <a:rPr lang="zh-CN" altLang="en-US" sz="2400" dirty="0">
                <a:solidFill>
                  <a:srgbClr val="002060"/>
                </a:solidFill>
                <a:latin typeface="微软雅黑" panose="020B0503020204020204" pitchFamily="34" charset="-122"/>
                <a:ea typeface="微软雅黑" panose="020B0503020204020204" pitchFamily="34" charset="-122"/>
              </a:rPr>
              <a:t>年经济工作会议后，总书记又围绕 </a:t>
            </a:r>
            <a:r>
              <a:rPr lang="zh-CN" altLang="en-US" sz="2400" b="1" dirty="0">
                <a:solidFill>
                  <a:srgbClr val="002060"/>
                </a:solidFill>
                <a:latin typeface="微软雅黑" panose="020B0503020204020204" pitchFamily="34" charset="-122"/>
                <a:ea typeface="微软雅黑" panose="020B0503020204020204" pitchFamily="34" charset="-122"/>
              </a:rPr>
              <a:t>“高质量发展、建设现代化经济体系、形成国内国际双循环新发展格局” </a:t>
            </a:r>
            <a:r>
              <a:rPr lang="zh-CN" altLang="en-US" sz="2400" dirty="0">
                <a:solidFill>
                  <a:srgbClr val="002060"/>
                </a:solidFill>
                <a:latin typeface="微软雅黑" panose="020B0503020204020204" pitchFamily="34" charset="-122"/>
                <a:ea typeface="微软雅黑" panose="020B0503020204020204" pitchFamily="34" charset="-122"/>
              </a:rPr>
              <a:t>不断丰富其经济思想， 理论体系不断成熟</a:t>
            </a:r>
            <a:r>
              <a:rPr lang="zh-CN" altLang="en-US" sz="2400" dirty="0" smtClean="0">
                <a:solidFill>
                  <a:srgbClr val="002060"/>
                </a:solidFill>
                <a:latin typeface="微软雅黑" panose="020B0503020204020204" pitchFamily="34" charset="-122"/>
                <a:ea typeface="微软雅黑" panose="020B0503020204020204" pitchFamily="34" charset="-122"/>
              </a:rPr>
              <a:t>。</a:t>
            </a:r>
            <a:endParaRPr lang="en-US" altLang="zh-CN" sz="2400" dirty="0">
              <a:solidFill>
                <a:srgbClr val="00206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2"/>
          <p:cNvSpPr txBox="1"/>
          <p:nvPr/>
        </p:nvSpPr>
        <p:spPr>
          <a:xfrm>
            <a:off x="4656455" y="2061210"/>
            <a:ext cx="7127240" cy="2994025"/>
          </a:xfrm>
          <a:prstGeom prst="rect">
            <a:avLst/>
          </a:prstGeom>
          <a:solidFill>
            <a:schemeClr val="accent5">
              <a:lumMod val="20000"/>
              <a:lumOff val="80000"/>
            </a:schemeClr>
          </a:solidFill>
          <a:ln w="9525">
            <a:solidFill>
              <a:srgbClr val="2F5EB0"/>
            </a:solidFill>
            <a:prstDash val="dashDot"/>
            <a:miter lim="800000"/>
          </a:ln>
        </p:spPr>
        <p:txBody>
          <a:bodyPr wrap="square" anchor="t" anchorCtr="0">
            <a:noAutofit/>
          </a:bodyPr>
          <a:lstStyle>
            <a:defPPr>
              <a:defRPr lang="zh-CN"/>
            </a:defPPr>
            <a:lvl1pPr marL="342900" indent="-342900" algn="just">
              <a:lnSpc>
                <a:spcPct val="150000"/>
              </a:lnSpc>
              <a:spcBef>
                <a:spcPct val="20000"/>
              </a:spcBef>
              <a:buFont typeface="Wingdings" panose="05000000000000000000" charset="0"/>
              <a:buChar char="n"/>
              <a:defRPr sz="2000">
                <a:solidFill>
                  <a:srgbClr val="002060"/>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vl2pPr>
            <a:lvl3pPr marL="1143000" indent="-228600">
              <a:spcBef>
                <a:spcPct val="20000"/>
              </a:spcBef>
              <a:buFont typeface="Arial" panose="020B0604020202020204" pitchFamily="34" charset="0"/>
              <a:buChar char="•"/>
              <a:defRPr sz="2400"/>
            </a:lvl3pPr>
            <a:lvl4pPr marL="1600200" indent="-228600">
              <a:spcBef>
                <a:spcPct val="20000"/>
              </a:spcBef>
              <a:buFont typeface="Arial" panose="020B0604020202020204" pitchFamily="34" charset="0"/>
              <a:buChar char="–"/>
              <a:defRPr sz="2000"/>
            </a:lvl4pPr>
            <a:lvl5pPr marL="2057400" indent="-228600">
              <a:spcBef>
                <a:spcPct val="20000"/>
              </a:spcBef>
              <a:buFont typeface="Arial" panose="020B0604020202020204" pitchFamily="34" charset="0"/>
              <a:buChar char="»"/>
              <a:defRPr sz="2000"/>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endParaRPr lang="zh-CN" altLang="en-US" dirty="0"/>
          </a:p>
        </p:txBody>
      </p:sp>
      <p:sp>
        <p:nvSpPr>
          <p:cNvPr id="3" name="文本框 2"/>
          <p:cNvSpPr txBox="1"/>
          <p:nvPr/>
        </p:nvSpPr>
        <p:spPr>
          <a:xfrm>
            <a:off x="4836388" y="1988734"/>
            <a:ext cx="6766989" cy="3476625"/>
          </a:xfrm>
          <a:prstGeom prst="rect">
            <a:avLst/>
          </a:prstGeom>
          <a:noFill/>
        </p:spPr>
        <p:txBody>
          <a:bodyPr wrap="square" rtlCol="0">
            <a:spAutoFit/>
          </a:bodyPr>
          <a:lstStyle/>
          <a:p>
            <a:pPr algn="just">
              <a:lnSpc>
                <a:spcPct val="150000"/>
              </a:lnSpc>
              <a:spcBef>
                <a:spcPts val="600"/>
              </a:spcBef>
              <a:spcAft>
                <a:spcPts val="600"/>
              </a:spcAft>
              <a:buClr>
                <a:srgbClr val="274D93"/>
              </a:buClr>
            </a:pPr>
            <a:r>
              <a:rPr lang="zh-CN" altLang="en-US" sz="2000" dirty="0" smtClean="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rPr>
              <a:t>      中央</a:t>
            </a:r>
            <a:r>
              <a:rPr lang="zh-CN" altLang="en-US" sz="2000" dirty="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rPr>
              <a:t>经济工作会议</a:t>
            </a:r>
            <a:r>
              <a:rPr lang="en-US" altLang="zh-CN" sz="2000" dirty="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rPr>
              <a:t>12</a:t>
            </a:r>
            <a:r>
              <a:rPr lang="zh-CN" altLang="en-US" sz="2000" dirty="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rPr>
              <a:t>月</a:t>
            </a:r>
            <a:r>
              <a:rPr lang="en-US" altLang="zh-CN" sz="2000" dirty="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rPr>
              <a:t>8</a:t>
            </a:r>
            <a:r>
              <a:rPr lang="zh-CN" altLang="en-US" sz="2000" dirty="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rPr>
              <a:t>日至</a:t>
            </a:r>
            <a:r>
              <a:rPr lang="en-US" altLang="zh-CN" sz="2000" dirty="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rPr>
              <a:t>10</a:t>
            </a:r>
            <a:r>
              <a:rPr lang="zh-CN" altLang="en-US" sz="2000" dirty="0" smtClean="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rPr>
              <a:t>日召开</a:t>
            </a:r>
            <a:r>
              <a:rPr lang="zh-CN" altLang="en-US" sz="2000" dirty="0" smtClean="0">
                <a:solidFill>
                  <a:srgbClr val="002060"/>
                </a:solidFill>
                <a:latin typeface="微软雅黑" panose="020B0503020204020204" pitchFamily="34" charset="-122"/>
                <a:ea typeface="微软雅黑" panose="020B0503020204020204" pitchFamily="34" charset="-122"/>
              </a:rPr>
              <a:t>。</a:t>
            </a:r>
            <a:r>
              <a:rPr lang="zh-CN" altLang="en-US" sz="2000" dirty="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rPr>
              <a:t>习近平总书记发表重要讲话，</a:t>
            </a:r>
            <a:r>
              <a:rPr lang="zh-CN" altLang="en-US" sz="2000" b="1" dirty="0">
                <a:solidFill>
                  <a:srgbClr val="002060"/>
                </a:solidFill>
                <a:latin typeface="微软雅黑" panose="020B0503020204020204" pitchFamily="34" charset="-122"/>
                <a:ea typeface="微软雅黑" panose="020B0503020204020204" pitchFamily="34" charset="-122"/>
                <a:sym typeface="+mn-ea"/>
              </a:rPr>
              <a:t>总结</a:t>
            </a:r>
            <a:r>
              <a:rPr lang="en-US" altLang="zh-CN" sz="2000" b="1" dirty="0">
                <a:solidFill>
                  <a:srgbClr val="002060"/>
                </a:solidFill>
                <a:latin typeface="微软雅黑" panose="020B0503020204020204" pitchFamily="34" charset="-122"/>
                <a:ea typeface="微软雅黑" panose="020B0503020204020204" pitchFamily="34" charset="-122"/>
                <a:sym typeface="+mn-ea"/>
              </a:rPr>
              <a:t>2021</a:t>
            </a:r>
            <a:r>
              <a:rPr lang="zh-CN" altLang="en-US" sz="2000" b="1" dirty="0">
                <a:solidFill>
                  <a:srgbClr val="002060"/>
                </a:solidFill>
                <a:latin typeface="微软雅黑" panose="020B0503020204020204" pitchFamily="34" charset="-122"/>
                <a:ea typeface="微软雅黑" panose="020B0503020204020204" pitchFamily="34" charset="-122"/>
                <a:sym typeface="+mn-ea"/>
              </a:rPr>
              <a:t>年经济工作</a:t>
            </a:r>
            <a:r>
              <a:rPr lang="zh-CN" altLang="en-US" sz="2000" dirty="0">
                <a:solidFill>
                  <a:srgbClr val="002060"/>
                </a:solidFill>
                <a:latin typeface="微软雅黑" panose="020B0503020204020204" pitchFamily="34" charset="-122"/>
                <a:ea typeface="微软雅黑" panose="020B0503020204020204" pitchFamily="34" charset="-122"/>
                <a:sym typeface="+mn-ea"/>
              </a:rPr>
              <a:t>，分析当前经济形势，</a:t>
            </a:r>
            <a:r>
              <a:rPr lang="zh-CN" altLang="en-US" sz="2000" b="1" dirty="0">
                <a:solidFill>
                  <a:srgbClr val="002060"/>
                </a:solidFill>
                <a:latin typeface="微软雅黑" panose="020B0503020204020204" pitchFamily="34" charset="-122"/>
                <a:ea typeface="微软雅黑" panose="020B0503020204020204" pitchFamily="34" charset="-122"/>
                <a:sym typeface="+mn-ea"/>
              </a:rPr>
              <a:t>部署</a:t>
            </a:r>
            <a:r>
              <a:rPr lang="en-US" altLang="zh-CN" sz="2000" b="1" dirty="0">
                <a:solidFill>
                  <a:srgbClr val="002060"/>
                </a:solidFill>
                <a:latin typeface="微软雅黑" panose="020B0503020204020204" pitchFamily="34" charset="-122"/>
                <a:ea typeface="微软雅黑" panose="020B0503020204020204" pitchFamily="34" charset="-122"/>
                <a:sym typeface="+mn-ea"/>
              </a:rPr>
              <a:t>2022</a:t>
            </a:r>
            <a:r>
              <a:rPr lang="zh-CN" altLang="en-US" sz="2000" b="1" dirty="0">
                <a:solidFill>
                  <a:srgbClr val="002060"/>
                </a:solidFill>
                <a:latin typeface="微软雅黑" panose="020B0503020204020204" pitchFamily="34" charset="-122"/>
                <a:ea typeface="微软雅黑" panose="020B0503020204020204" pitchFamily="34" charset="-122"/>
                <a:sym typeface="+mn-ea"/>
              </a:rPr>
              <a:t>年经济工作</a:t>
            </a:r>
            <a:r>
              <a:rPr lang="zh-CN" altLang="en-US" sz="2000" dirty="0">
                <a:solidFill>
                  <a:srgbClr val="002060"/>
                </a:solidFill>
                <a:latin typeface="微软雅黑" panose="020B0503020204020204" pitchFamily="34" charset="-122"/>
                <a:ea typeface="微软雅黑" panose="020B0503020204020204" pitchFamily="34" charset="-122"/>
                <a:sym typeface="+mn-ea"/>
              </a:rPr>
              <a:t>。</a:t>
            </a:r>
            <a:r>
              <a:rPr lang="zh-CN" altLang="en-US" sz="2000" dirty="0" smtClean="0">
                <a:solidFill>
                  <a:srgbClr val="002060"/>
                </a:solidFill>
                <a:latin typeface="微软雅黑" panose="020B0503020204020204" pitchFamily="34" charset="-122"/>
                <a:ea typeface="微软雅黑" panose="020B0503020204020204" pitchFamily="34" charset="-122"/>
              </a:rPr>
              <a:t>鲜明</a:t>
            </a:r>
            <a:r>
              <a:rPr lang="zh-CN" altLang="en-US" sz="2000" dirty="0">
                <a:solidFill>
                  <a:srgbClr val="002060"/>
                </a:solidFill>
                <a:latin typeface="微软雅黑" panose="020B0503020204020204" pitchFamily="34" charset="-122"/>
                <a:ea typeface="微软雅黑" panose="020B0503020204020204" pitchFamily="34" charset="-122"/>
              </a:rPr>
              <a:t>指出了抓好经济工作必须坚持的基本原则</a:t>
            </a:r>
            <a:r>
              <a:rPr lang="zh-CN" altLang="en-US" sz="2000" dirty="0" smtClean="0">
                <a:solidFill>
                  <a:srgbClr val="002060"/>
                </a:solidFill>
                <a:latin typeface="微软雅黑" panose="020B0503020204020204" pitchFamily="34" charset="-122"/>
                <a:ea typeface="微软雅黑" panose="020B0503020204020204" pitchFamily="34" charset="-122"/>
              </a:rPr>
              <a:t>，深刻</a:t>
            </a:r>
            <a:r>
              <a:rPr lang="zh-CN" altLang="en-US" sz="2000" dirty="0">
                <a:solidFill>
                  <a:srgbClr val="002060"/>
                </a:solidFill>
                <a:latin typeface="微软雅黑" panose="020B0503020204020204" pitchFamily="34" charset="-122"/>
                <a:ea typeface="微软雅黑" panose="020B0503020204020204" pitchFamily="34" charset="-122"/>
              </a:rPr>
              <a:t>阐述了进入新发展阶段需要正确认识和把握的重大理论和实践问题，</a:t>
            </a:r>
            <a:r>
              <a:rPr lang="zh-CN" altLang="en-US" sz="2000" dirty="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rPr>
              <a:t>为做好明年和今后一个时期的经济工作提供了</a:t>
            </a:r>
            <a:r>
              <a:rPr lang="zh-CN" altLang="en-US" sz="20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根本遵循</a:t>
            </a:r>
            <a:r>
              <a:rPr lang="zh-CN" altLang="en-US" sz="2000" dirty="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rPr>
              <a:t>和</a:t>
            </a:r>
            <a:r>
              <a:rPr lang="zh-CN" altLang="en-US" sz="20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行动指南</a:t>
            </a:r>
            <a:r>
              <a:rPr lang="zh-CN" altLang="en-US" sz="2000" dirty="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000" dirty="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endParaRPr>
          </a:p>
          <a:p>
            <a:pPr algn="just">
              <a:lnSpc>
                <a:spcPct val="150000"/>
              </a:lnSpc>
              <a:spcBef>
                <a:spcPts val="600"/>
              </a:spcBef>
              <a:spcAft>
                <a:spcPts val="600"/>
              </a:spcAft>
              <a:buClr>
                <a:srgbClr val="274D93"/>
              </a:buClr>
            </a:pPr>
            <a:endParaRPr lang="zh-CN" altLang="en-US" sz="2000" dirty="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9" name="矩形 8"/>
          <p:cNvSpPr/>
          <p:nvPr/>
        </p:nvSpPr>
        <p:spPr>
          <a:xfrm>
            <a:off x="49254" y="261473"/>
            <a:ext cx="11877875" cy="460375"/>
          </a:xfrm>
          <a:prstGeom prst="rect">
            <a:avLst/>
          </a:prstGeom>
          <a:noFill/>
        </p:spPr>
        <p:txBody>
          <a:bodyPr wrap="square" rtlCol="0" anchor="t">
            <a:spAutoFit/>
            <a:scene3d>
              <a:camera prst="orthographicFront"/>
              <a:lightRig rig="threePt" dir="t"/>
            </a:scene3d>
          </a:bodyPr>
          <a:lstStyle/>
          <a:p>
            <a:pPr lvl="0" algn="l">
              <a:buClrTx/>
              <a:buSzTx/>
            </a:pP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（二）</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2021</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年中央经济会议精神</a:t>
            </a:r>
            <a:endPar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80069" y="1716343"/>
            <a:ext cx="4160176" cy="3411344"/>
          </a:xfrm>
          <a:prstGeom prst="rect">
            <a:avLst/>
          </a:prstGeom>
        </p:spPr>
      </p:pic>
      <p:sp>
        <p:nvSpPr>
          <p:cNvPr id="2" name="矩形 1"/>
          <p:cNvSpPr/>
          <p:nvPr/>
        </p:nvSpPr>
        <p:spPr>
          <a:xfrm>
            <a:off x="280069" y="5476629"/>
            <a:ext cx="11575071" cy="398780"/>
          </a:xfrm>
          <a:prstGeom prst="rect">
            <a:avLst/>
          </a:prstGeom>
        </p:spPr>
        <p:txBody>
          <a:bodyPr wrap="square">
            <a:spAutoFit/>
          </a:bodyPr>
          <a:lstStyle/>
          <a:p>
            <a:pPr algn="ctr" fontAlgn="base">
              <a:spcBef>
                <a:spcPct val="0"/>
              </a:spcBef>
              <a:spcAft>
                <a:spcPct val="0"/>
              </a:spcAft>
            </a:pPr>
            <a:r>
              <a:rPr lang="zh-CN" altLang="en-US" sz="2000" b="1" spc="15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积累了</a:t>
            </a:r>
            <a:r>
              <a:rPr lang="zh-CN" altLang="en-US" sz="2000" b="1" spc="150"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四条规律性</a:t>
            </a:r>
            <a:r>
              <a:rPr lang="zh-CN" altLang="en-US" sz="2000" b="1" spc="150"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认识，</a:t>
            </a:r>
            <a:r>
              <a:rPr lang="zh-CN" altLang="en-US" sz="2000" b="1" spc="15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明确了</a:t>
            </a:r>
            <a:r>
              <a:rPr lang="zh-CN" altLang="en-US" sz="2000" b="1" spc="150"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七个方面政策</a:t>
            </a:r>
            <a:r>
              <a:rPr lang="zh-CN" altLang="en-US" sz="2000" b="1" spc="150"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取向，</a:t>
            </a:r>
            <a:r>
              <a:rPr lang="zh-CN" altLang="en-US" sz="2000" b="1" spc="15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要认识和把握</a:t>
            </a:r>
            <a:r>
              <a:rPr lang="zh-CN" altLang="en-US" sz="2000" b="1" spc="150"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五个重大理论和实践</a:t>
            </a:r>
            <a:r>
              <a:rPr lang="zh-CN" altLang="en-US" sz="2000" b="1" spc="150" dirty="0" smtClean="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问题</a:t>
            </a:r>
            <a:endParaRPr lang="zh-CN" altLang="en-US" sz="2000" b="1" spc="150"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 name="圆角矩形 2"/>
          <p:cNvSpPr/>
          <p:nvPr/>
        </p:nvSpPr>
        <p:spPr>
          <a:xfrm>
            <a:off x="6527800" y="1052195"/>
            <a:ext cx="3392805" cy="659130"/>
          </a:xfrm>
          <a:prstGeom prst="roundRect">
            <a:avLst>
              <a:gd name="adj" fmla="val 0"/>
            </a:avLst>
          </a:prstGeom>
        </p:spPr>
        <p:style>
          <a:lnRef idx="1">
            <a:schemeClr val="accent3"/>
          </a:lnRef>
          <a:fillRef idx="2">
            <a:schemeClr val="accent3"/>
          </a:fillRef>
          <a:effectRef idx="1">
            <a:schemeClr val="accent3"/>
          </a:effectRef>
          <a:fontRef idx="minor">
            <a:schemeClr val="dk1"/>
          </a:fontRef>
        </p:style>
        <p:txBody>
          <a:bodyPr rtlCol="0" anchor="ctr"/>
          <a:p>
            <a:pPr algn="ctr"/>
            <a:r>
              <a:rPr lang="zh-CN" altLang="en-US" sz="2400" b="1" dirty="0" smtClean="0">
                <a:solidFill>
                  <a:schemeClr val="bg1"/>
                </a:solidFill>
                <a:latin typeface="微软雅黑" panose="020B0503020204020204" pitchFamily="34" charset="-122"/>
                <a:ea typeface="微软雅黑" panose="020B0503020204020204" pitchFamily="34" charset="-122"/>
              </a:rPr>
              <a:t>总体情况</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B91C3C8-ECA1-4269-A7FA-E0CCAE4BA409}" type="slidenum">
              <a:rPr lang="en-US" altLang="zh-CN" smtClean="0"/>
            </a:fld>
            <a:endParaRPr lang="en-US" altLang="zh-CN" dirty="0"/>
          </a:p>
        </p:txBody>
      </p:sp>
      <p:sp>
        <p:nvSpPr>
          <p:cNvPr id="4" name="矩形 3"/>
          <p:cNvSpPr/>
          <p:nvPr/>
        </p:nvSpPr>
        <p:spPr>
          <a:xfrm>
            <a:off x="240478" y="2008736"/>
            <a:ext cx="5760640" cy="2948940"/>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indent="457200" algn="just">
              <a:lnSpc>
                <a:spcPct val="150000"/>
              </a:lnSpc>
              <a:buClr>
                <a:srgbClr val="C00000"/>
              </a:buClr>
            </a:pPr>
            <a:r>
              <a:rPr lang="en-US" altLang="zh-CN" sz="2000" dirty="0">
                <a:solidFill>
                  <a:srgbClr val="002060"/>
                </a:solidFill>
                <a:latin typeface="微软雅黑" panose="020B0503020204020204" pitchFamily="34" charset="-122"/>
                <a:ea typeface="微软雅黑" panose="020B0503020204020204" pitchFamily="34" charset="-122"/>
              </a:rPr>
              <a:t>2021</a:t>
            </a:r>
            <a:r>
              <a:rPr lang="zh-CN" altLang="en-US" sz="2000" dirty="0">
                <a:solidFill>
                  <a:srgbClr val="002060"/>
                </a:solidFill>
                <a:latin typeface="微软雅黑" panose="020B0503020204020204" pitchFamily="34" charset="-122"/>
                <a:ea typeface="微软雅黑" panose="020B0503020204020204" pitchFamily="34" charset="-122"/>
              </a:rPr>
              <a:t>年是党和国家历史上具有里程碑意义的一年。我们隆重庆祝中国共产党成立一百周年，实现第一个百年奋斗目标，开启向第二个百年奋斗目标进军新征程，沉着应对百年变局和世纪疫情，构建新发展格局迈出新步伐，高质量发展取得新成效，实现了“十四五”良好开局</a:t>
            </a:r>
            <a:r>
              <a:rPr lang="zh-CN" altLang="en-US" sz="2000" dirty="0" smtClean="0">
                <a:solidFill>
                  <a:srgbClr val="002060"/>
                </a:solidFill>
                <a:latin typeface="微软雅黑" panose="020B0503020204020204" pitchFamily="34" charset="-122"/>
                <a:ea typeface="微软雅黑" panose="020B0503020204020204" pitchFamily="34" charset="-122"/>
              </a:rPr>
              <a:t>。</a:t>
            </a:r>
            <a:endParaRPr lang="zh-CN" altLang="en-US" sz="2000" dirty="0">
              <a:solidFill>
                <a:srgbClr val="002060"/>
              </a:solidFill>
              <a:latin typeface="微软雅黑" panose="020B0503020204020204" pitchFamily="34" charset="-122"/>
              <a:ea typeface="微软雅黑" panose="020B0503020204020204" pitchFamily="34" charset="-122"/>
            </a:endParaRPr>
          </a:p>
        </p:txBody>
      </p:sp>
      <p:sp>
        <p:nvSpPr>
          <p:cNvPr id="7" name="矩形 6"/>
          <p:cNvSpPr/>
          <p:nvPr/>
        </p:nvSpPr>
        <p:spPr>
          <a:xfrm>
            <a:off x="263352" y="1189578"/>
            <a:ext cx="3916457" cy="583238"/>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46800" rIns="90000" bIns="46800" anchor="ctr">
            <a:spAutoFit/>
          </a:bodyPr>
          <a:lstStyle/>
          <a:p>
            <a:pPr algn="just">
              <a:lnSpc>
                <a:spcPct val="150000"/>
              </a:lnSpc>
            </a:pPr>
            <a:r>
              <a:rPr lang="en-US" altLang="zh-CN" sz="2400" b="1" dirty="0" smtClean="0">
                <a:solidFill>
                  <a:srgbClr val="1F12CC"/>
                </a:solidFill>
                <a:latin typeface="微软雅黑" panose="020B0503020204020204" pitchFamily="34" charset="-122"/>
                <a:ea typeface="微软雅黑" panose="020B0503020204020204" pitchFamily="34" charset="-122"/>
              </a:rPr>
              <a:t>2021</a:t>
            </a:r>
            <a:r>
              <a:rPr lang="zh-CN" altLang="en-US" sz="2400" b="1" dirty="0" smtClean="0">
                <a:solidFill>
                  <a:srgbClr val="1F12CC"/>
                </a:solidFill>
                <a:latin typeface="微软雅黑" panose="020B0503020204020204" pitchFamily="34" charset="-122"/>
                <a:ea typeface="微软雅黑" panose="020B0503020204020204" pitchFamily="34" charset="-122"/>
              </a:rPr>
              <a:t>年经济工作</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6383398" y="1556281"/>
            <a:ext cx="4392487" cy="3486662"/>
            <a:chOff x="6315255" y="1772816"/>
            <a:chExt cx="5184576" cy="3486662"/>
          </a:xfrm>
        </p:grpSpPr>
        <p:sp>
          <p:nvSpPr>
            <p:cNvPr id="8" name="矩形 7"/>
            <p:cNvSpPr/>
            <p:nvPr/>
          </p:nvSpPr>
          <p:spPr>
            <a:xfrm>
              <a:off x="6315255" y="1772816"/>
              <a:ext cx="5184576" cy="3269613"/>
            </a:xfrm>
            <a:prstGeom prst="rect">
              <a:avLst/>
            </a:prstGeom>
            <a:ln w="38100">
              <a:solidFill>
                <a:srgbClr val="5B9BD5"/>
              </a:solidFill>
            </a:ln>
          </p:spPr>
          <p:txBody>
            <a:bodyPr wrap="square">
              <a:spAutoFit/>
            </a:bodyPr>
            <a:lstStyle/>
            <a:p>
              <a:pPr marL="342900" indent="-342900" algn="just">
                <a:lnSpc>
                  <a:spcPct val="150000"/>
                </a:lnSpc>
                <a:buClr>
                  <a:srgbClr val="C00000"/>
                </a:buClr>
                <a:buFont typeface="Wingdings" panose="05000000000000000000" pitchFamily="2" charset="2"/>
                <a:buChar char="ü"/>
              </a:pPr>
              <a:r>
                <a:rPr lang="zh-CN" altLang="en-US" sz="2000" dirty="0">
                  <a:solidFill>
                    <a:srgbClr val="002060"/>
                  </a:solidFill>
                  <a:latin typeface="微软雅黑" panose="020B0503020204020204" pitchFamily="34" charset="-122"/>
                  <a:ea typeface="微软雅黑" panose="020B0503020204020204" pitchFamily="34" charset="-122"/>
                </a:rPr>
                <a:t>我国经济发展和疫情防控保持全球领先</a:t>
              </a:r>
              <a:r>
                <a:rPr lang="zh-CN" altLang="en-US" sz="2000" dirty="0" smtClean="0">
                  <a:solidFill>
                    <a:srgbClr val="002060"/>
                  </a:solidFill>
                  <a:latin typeface="微软雅黑" panose="020B0503020204020204" pitchFamily="34" charset="-122"/>
                  <a:ea typeface="微软雅黑" panose="020B0503020204020204" pitchFamily="34" charset="-122"/>
                </a:rPr>
                <a:t>地位</a:t>
              </a:r>
              <a:endParaRPr lang="en-US" altLang="zh-CN" sz="20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ü"/>
              </a:pPr>
              <a:r>
                <a:rPr lang="zh-CN" altLang="en-US" sz="2000" dirty="0" smtClean="0">
                  <a:solidFill>
                    <a:srgbClr val="002060"/>
                  </a:solidFill>
                  <a:latin typeface="微软雅黑" panose="020B0503020204020204" pitchFamily="34" charset="-122"/>
                  <a:ea typeface="微软雅黑" panose="020B0503020204020204" pitchFamily="34" charset="-122"/>
                </a:rPr>
                <a:t>国家</a:t>
              </a:r>
              <a:r>
                <a:rPr lang="zh-CN" altLang="en-US" sz="2000" dirty="0">
                  <a:solidFill>
                    <a:srgbClr val="002060"/>
                  </a:solidFill>
                  <a:latin typeface="微软雅黑" panose="020B0503020204020204" pitchFamily="34" charset="-122"/>
                  <a:ea typeface="微软雅黑" panose="020B0503020204020204" pitchFamily="34" charset="-122"/>
                </a:rPr>
                <a:t>战略科技力量加快</a:t>
              </a:r>
              <a:r>
                <a:rPr lang="zh-CN" altLang="en-US" sz="2000" dirty="0" smtClean="0">
                  <a:solidFill>
                    <a:srgbClr val="002060"/>
                  </a:solidFill>
                  <a:latin typeface="微软雅黑" panose="020B0503020204020204" pitchFamily="34" charset="-122"/>
                  <a:ea typeface="微软雅黑" panose="020B0503020204020204" pitchFamily="34" charset="-122"/>
                </a:rPr>
                <a:t>壮大</a:t>
              </a:r>
              <a:endParaRPr lang="en-US" altLang="zh-CN" sz="20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ü"/>
              </a:pPr>
              <a:r>
                <a:rPr lang="zh-CN" altLang="en-US" sz="2000" dirty="0" smtClean="0">
                  <a:solidFill>
                    <a:srgbClr val="002060"/>
                  </a:solidFill>
                  <a:latin typeface="微软雅黑" panose="020B0503020204020204" pitchFamily="34" charset="-122"/>
                  <a:ea typeface="微软雅黑" panose="020B0503020204020204" pitchFamily="34" charset="-122"/>
                </a:rPr>
                <a:t>产业</a:t>
              </a:r>
              <a:r>
                <a:rPr lang="zh-CN" altLang="en-US" sz="2000" dirty="0">
                  <a:solidFill>
                    <a:srgbClr val="002060"/>
                  </a:solidFill>
                  <a:latin typeface="微软雅黑" panose="020B0503020204020204" pitchFamily="34" charset="-122"/>
                  <a:ea typeface="微软雅黑" panose="020B0503020204020204" pitchFamily="34" charset="-122"/>
                </a:rPr>
                <a:t>链韧性得到</a:t>
              </a:r>
              <a:r>
                <a:rPr lang="zh-CN" altLang="en-US" sz="2000" dirty="0" smtClean="0">
                  <a:solidFill>
                    <a:srgbClr val="002060"/>
                  </a:solidFill>
                  <a:latin typeface="微软雅黑" panose="020B0503020204020204" pitchFamily="34" charset="-122"/>
                  <a:ea typeface="微软雅黑" panose="020B0503020204020204" pitchFamily="34" charset="-122"/>
                </a:rPr>
                <a:t>提升</a:t>
              </a:r>
              <a:endParaRPr lang="en-US" altLang="zh-CN" sz="20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ü"/>
              </a:pPr>
              <a:r>
                <a:rPr lang="zh-CN" altLang="en-US" sz="2000" dirty="0" smtClean="0">
                  <a:solidFill>
                    <a:srgbClr val="002060"/>
                  </a:solidFill>
                  <a:latin typeface="微软雅黑" panose="020B0503020204020204" pitchFamily="34" charset="-122"/>
                  <a:ea typeface="微软雅黑" panose="020B0503020204020204" pitchFamily="34" charset="-122"/>
                </a:rPr>
                <a:t>改革开放</a:t>
              </a:r>
              <a:r>
                <a:rPr lang="zh-CN" altLang="en-US" sz="2000" dirty="0">
                  <a:solidFill>
                    <a:srgbClr val="002060"/>
                  </a:solidFill>
                  <a:latin typeface="微软雅黑" panose="020B0503020204020204" pitchFamily="34" charset="-122"/>
                  <a:ea typeface="微软雅黑" panose="020B0503020204020204" pitchFamily="34" charset="-122"/>
                </a:rPr>
                <a:t>向纵深</a:t>
              </a:r>
              <a:r>
                <a:rPr lang="zh-CN" altLang="en-US" sz="2000" dirty="0" smtClean="0">
                  <a:solidFill>
                    <a:srgbClr val="002060"/>
                  </a:solidFill>
                  <a:latin typeface="微软雅黑" panose="020B0503020204020204" pitchFamily="34" charset="-122"/>
                  <a:ea typeface="微软雅黑" panose="020B0503020204020204" pitchFamily="34" charset="-122"/>
                </a:rPr>
                <a:t>推进</a:t>
              </a:r>
              <a:endParaRPr lang="en-US" altLang="zh-CN" sz="20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ü"/>
              </a:pPr>
              <a:r>
                <a:rPr lang="zh-CN" altLang="en-US" sz="2000" dirty="0" smtClean="0">
                  <a:solidFill>
                    <a:srgbClr val="002060"/>
                  </a:solidFill>
                  <a:latin typeface="微软雅黑" panose="020B0503020204020204" pitchFamily="34" charset="-122"/>
                  <a:ea typeface="微软雅黑" panose="020B0503020204020204" pitchFamily="34" charset="-122"/>
                </a:rPr>
                <a:t>民生</a:t>
              </a:r>
              <a:r>
                <a:rPr lang="zh-CN" altLang="en-US" sz="2000" dirty="0">
                  <a:solidFill>
                    <a:srgbClr val="002060"/>
                  </a:solidFill>
                  <a:latin typeface="微软雅黑" panose="020B0503020204020204" pitchFamily="34" charset="-122"/>
                  <a:ea typeface="微软雅黑" panose="020B0503020204020204" pitchFamily="34" charset="-122"/>
                </a:rPr>
                <a:t>保障有力</a:t>
              </a:r>
              <a:r>
                <a:rPr lang="zh-CN" altLang="en-US" sz="2000" dirty="0" smtClean="0">
                  <a:solidFill>
                    <a:srgbClr val="002060"/>
                  </a:solidFill>
                  <a:latin typeface="微软雅黑" panose="020B0503020204020204" pitchFamily="34" charset="-122"/>
                  <a:ea typeface="微软雅黑" panose="020B0503020204020204" pitchFamily="34" charset="-122"/>
                </a:rPr>
                <a:t>有效</a:t>
              </a:r>
              <a:endParaRPr lang="en-US" altLang="zh-CN" sz="2000"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ü"/>
              </a:pPr>
              <a:r>
                <a:rPr lang="zh-CN" altLang="en-US" sz="2000" dirty="0" smtClean="0">
                  <a:solidFill>
                    <a:srgbClr val="002060"/>
                  </a:solidFill>
                  <a:latin typeface="微软雅黑" panose="020B0503020204020204" pitchFamily="34" charset="-122"/>
                  <a:ea typeface="微软雅黑" panose="020B0503020204020204" pitchFamily="34" charset="-122"/>
                </a:rPr>
                <a:t>生态</a:t>
              </a:r>
              <a:r>
                <a:rPr lang="zh-CN" altLang="en-US" sz="2000" dirty="0">
                  <a:solidFill>
                    <a:srgbClr val="002060"/>
                  </a:solidFill>
                  <a:latin typeface="微软雅黑" panose="020B0503020204020204" pitchFamily="34" charset="-122"/>
                  <a:ea typeface="微软雅黑" panose="020B0503020204020204" pitchFamily="34" charset="-122"/>
                </a:rPr>
                <a:t>文明建设持续</a:t>
              </a:r>
              <a:r>
                <a:rPr lang="zh-CN" altLang="en-US" sz="2000" dirty="0" smtClean="0">
                  <a:solidFill>
                    <a:srgbClr val="002060"/>
                  </a:solidFill>
                  <a:latin typeface="微软雅黑" panose="020B0503020204020204" pitchFamily="34" charset="-122"/>
                  <a:ea typeface="微软雅黑" panose="020B0503020204020204" pitchFamily="34" charset="-122"/>
                </a:rPr>
                <a:t>推进</a:t>
              </a:r>
              <a:endParaRPr lang="zh-CN" altLang="en-US" sz="2000" dirty="0">
                <a:solidFill>
                  <a:srgbClr val="002060"/>
                </a:solidFill>
                <a:latin typeface="微软雅黑" panose="020B0503020204020204" pitchFamily="34" charset="-122"/>
                <a:ea typeface="微软雅黑" panose="020B0503020204020204" pitchFamily="34" charset="-122"/>
              </a:endParaRPr>
            </a:p>
          </p:txBody>
        </p:sp>
        <p:sp>
          <p:nvSpPr>
            <p:cNvPr id="11" name="矩形 10"/>
            <p:cNvSpPr/>
            <p:nvPr/>
          </p:nvSpPr>
          <p:spPr bwMode="auto">
            <a:xfrm>
              <a:off x="6315255" y="5053331"/>
              <a:ext cx="5184576" cy="206147"/>
            </a:xfrm>
            <a:prstGeom prst="rect">
              <a:avLst/>
            </a:prstGeom>
            <a:solidFill>
              <a:srgbClr val="5B9BD5"/>
            </a:solidFill>
            <a:ln w="38100" cap="flat" cmpd="sng" algn="ctr">
              <a:solidFill>
                <a:srgbClr val="5B9BD5"/>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1008380" rtl="0" eaLnBrk="1" fontAlgn="base" latinLnBrk="0" hangingPunct="1">
                <a:lnSpc>
                  <a:spcPct val="100000"/>
                </a:lnSpc>
                <a:spcBef>
                  <a:spcPct val="0"/>
                </a:spcBef>
                <a:spcAft>
                  <a:spcPct val="0"/>
                </a:spcAft>
                <a:buClrTx/>
                <a:buSzTx/>
                <a:buFontTx/>
                <a:buNone/>
              </a:pPr>
              <a:endParaRPr kumimoji="0" lang="zh-CN"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grpSp>
      <p:sp>
        <p:nvSpPr>
          <p:cNvPr id="14" name="矩形 13"/>
          <p:cNvSpPr/>
          <p:nvPr/>
        </p:nvSpPr>
        <p:spPr>
          <a:xfrm>
            <a:off x="263352" y="5193597"/>
            <a:ext cx="10941985" cy="1289753"/>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indent="457200" algn="just">
              <a:lnSpc>
                <a:spcPct val="150000"/>
              </a:lnSpc>
              <a:buClr>
                <a:srgbClr val="C00000"/>
              </a:buClr>
            </a:pPr>
            <a:r>
              <a:rPr lang="zh-CN" altLang="en-US" sz="2400" b="1" dirty="0">
                <a:solidFill>
                  <a:srgbClr val="002060"/>
                </a:solidFill>
                <a:latin typeface="微软雅黑" panose="020B0503020204020204" pitchFamily="34" charset="-122"/>
                <a:ea typeface="微软雅黑" panose="020B0503020204020204" pitchFamily="34" charset="-122"/>
              </a:rPr>
              <a:t>这些成绩的取得，是以习近平同志为核心的党中央坚强领导的结果，是全党全国各族人民勠力同心、艰苦奋斗的结果。</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9" name="矩形 8"/>
          <p:cNvSpPr/>
          <p:nvPr/>
        </p:nvSpPr>
        <p:spPr>
          <a:xfrm>
            <a:off x="49254" y="261473"/>
            <a:ext cx="11877875" cy="460375"/>
          </a:xfrm>
          <a:prstGeom prst="rect">
            <a:avLst/>
          </a:prstGeom>
          <a:noFill/>
        </p:spPr>
        <p:txBody>
          <a:bodyPr wrap="square" rtlCol="0" anchor="t">
            <a:spAutoFit/>
            <a:scene3d>
              <a:camera prst="orthographicFront"/>
              <a:lightRig rig="threePt" dir="t"/>
            </a:scene3d>
          </a:bodyPr>
          <a:lstStyle/>
          <a:p>
            <a:pPr lvl="0" algn="l">
              <a:buClrTx/>
              <a:buSzTx/>
            </a:pP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（二）</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2021</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年中央经济会议精神</a:t>
            </a:r>
            <a:endPar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3B91C3C8-ECA1-4269-A7FA-E0CCAE4BA409}" type="slidenum">
              <a:rPr lang="en-US" altLang="zh-CN" smtClean="0"/>
            </a:fld>
            <a:endParaRPr lang="en-US" altLang="zh-CN" dirty="0"/>
          </a:p>
        </p:txBody>
      </p:sp>
      <p:sp>
        <p:nvSpPr>
          <p:cNvPr id="7" name="矩形 6"/>
          <p:cNvSpPr/>
          <p:nvPr/>
        </p:nvSpPr>
        <p:spPr>
          <a:xfrm>
            <a:off x="263352" y="1189578"/>
            <a:ext cx="3916457" cy="583238"/>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46800" rIns="90000" bIns="46800" anchor="ctr">
            <a:spAutoFit/>
          </a:bodyPr>
          <a:lstStyle/>
          <a:p>
            <a:pPr algn="just">
              <a:lnSpc>
                <a:spcPct val="150000"/>
              </a:lnSpc>
            </a:pPr>
            <a:r>
              <a:rPr lang="zh-CN" altLang="en-US" sz="2400" b="1" dirty="0" smtClean="0">
                <a:solidFill>
                  <a:srgbClr val="1F12CC"/>
                </a:solidFill>
                <a:latin typeface="微软雅黑" panose="020B0503020204020204" pitchFamily="34" charset="-122"/>
                <a:ea typeface="微软雅黑" panose="020B0503020204020204" pitchFamily="34" charset="-122"/>
              </a:rPr>
              <a:t>分析当前经济形式</a:t>
            </a:r>
            <a:endParaRPr lang="zh-CN" altLang="en-US" sz="2400" b="1" dirty="0">
              <a:solidFill>
                <a:srgbClr val="002060"/>
              </a:solidFill>
              <a:latin typeface="微软雅黑" panose="020B0503020204020204" pitchFamily="34" charset="-122"/>
              <a:ea typeface="微软雅黑" panose="020B0503020204020204" pitchFamily="34" charset="-122"/>
            </a:endParaRPr>
          </a:p>
        </p:txBody>
      </p:sp>
      <p:sp>
        <p:nvSpPr>
          <p:cNvPr id="5" name="矩形 4"/>
          <p:cNvSpPr/>
          <p:nvPr/>
        </p:nvSpPr>
        <p:spPr>
          <a:xfrm>
            <a:off x="5735960" y="2011487"/>
            <a:ext cx="5544616" cy="3505745"/>
          </a:xfrm>
          <a:prstGeom prst="rect">
            <a:avLst/>
          </a:prstGeom>
          <a:noFill/>
          <a:ln>
            <a:noFill/>
            <a:prstDash val="lgDashDotDot"/>
          </a:ln>
        </p:spPr>
        <p:style>
          <a:lnRef idx="0">
            <a:scrgbClr r="0" g="0" b="0"/>
          </a:lnRef>
          <a:fillRef idx="0">
            <a:scrgbClr r="0" g="0" b="0"/>
          </a:fillRef>
          <a:effectRef idx="0">
            <a:scrgbClr r="0" g="0" b="0"/>
          </a:effectRef>
          <a:fontRef idx="minor">
            <a:schemeClr val="dk1"/>
          </a:fontRef>
        </p:style>
        <p:txBody>
          <a:bodyPr wrap="square" lIns="90000" tIns="90000" rIns="90000" bIns="90000" anchor="ctr">
            <a:spAutoFit/>
          </a:bodyPr>
          <a:lstStyle/>
          <a:p>
            <a:pPr marL="342900" indent="-342900" algn="just">
              <a:lnSpc>
                <a:spcPct val="150000"/>
              </a:lnSpc>
              <a:buClr>
                <a:srgbClr val="C00000"/>
              </a:buClr>
              <a:buFont typeface="Wingdings" panose="05000000000000000000" pitchFamily="2" charset="2"/>
              <a:buChar char="l"/>
            </a:pPr>
            <a:r>
              <a:rPr lang="zh-CN" altLang="en-US" sz="2400" dirty="0" smtClean="0">
                <a:solidFill>
                  <a:srgbClr val="002060"/>
                </a:solidFill>
                <a:latin typeface="微软雅黑" panose="020B0503020204020204" pitchFamily="34" charset="-122"/>
                <a:ea typeface="微软雅黑" panose="020B0503020204020204" pitchFamily="34" charset="-122"/>
              </a:rPr>
              <a:t>我国经济发展面临需求</a:t>
            </a:r>
            <a:r>
              <a:rPr lang="zh-CN" altLang="en-US" sz="2400" dirty="0">
                <a:solidFill>
                  <a:srgbClr val="002060"/>
                </a:solidFill>
                <a:latin typeface="微软雅黑" panose="020B0503020204020204" pitchFamily="34" charset="-122"/>
                <a:ea typeface="微软雅黑" panose="020B0503020204020204" pitchFamily="34" charset="-122"/>
              </a:rPr>
              <a:t>收缩、供给冲击、预期转弱</a:t>
            </a:r>
            <a:r>
              <a:rPr lang="zh-CN" altLang="en-US" sz="2400" b="1" dirty="0">
                <a:solidFill>
                  <a:srgbClr val="002060"/>
                </a:solidFill>
                <a:latin typeface="微软雅黑" panose="020B0503020204020204" pitchFamily="34" charset="-122"/>
                <a:ea typeface="微软雅黑" panose="020B0503020204020204" pitchFamily="34" charset="-122"/>
              </a:rPr>
              <a:t>三重压</a:t>
            </a:r>
            <a:r>
              <a:rPr lang="zh-CN" altLang="en-US" sz="2400" b="1" dirty="0" smtClean="0">
                <a:solidFill>
                  <a:srgbClr val="002060"/>
                </a:solidFill>
                <a:latin typeface="微软雅黑" panose="020B0503020204020204" pitchFamily="34" charset="-122"/>
                <a:ea typeface="微软雅黑" panose="020B0503020204020204" pitchFamily="34" charset="-122"/>
              </a:rPr>
              <a:t>力</a:t>
            </a:r>
            <a:endParaRPr lang="en-US" altLang="zh-CN" sz="2400" b="1"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400" dirty="0" smtClean="0">
                <a:solidFill>
                  <a:srgbClr val="002060"/>
                </a:solidFill>
                <a:latin typeface="微软雅黑" panose="020B0503020204020204" pitchFamily="34" charset="-122"/>
                <a:ea typeface="微软雅黑" panose="020B0503020204020204" pitchFamily="34" charset="-122"/>
              </a:rPr>
              <a:t>世纪</a:t>
            </a:r>
            <a:r>
              <a:rPr lang="zh-CN" altLang="en-US" sz="2400" dirty="0">
                <a:solidFill>
                  <a:srgbClr val="002060"/>
                </a:solidFill>
                <a:latin typeface="微软雅黑" panose="020B0503020204020204" pitchFamily="34" charset="-122"/>
                <a:ea typeface="微软雅黑" panose="020B0503020204020204" pitchFamily="34" charset="-122"/>
              </a:rPr>
              <a:t>疫情冲击下，百年变局加速演进，外部环境</a:t>
            </a:r>
            <a:r>
              <a:rPr lang="zh-CN" altLang="en-US" sz="2400" b="1" dirty="0">
                <a:solidFill>
                  <a:srgbClr val="002060"/>
                </a:solidFill>
                <a:latin typeface="微软雅黑" panose="020B0503020204020204" pitchFamily="34" charset="-122"/>
                <a:ea typeface="微软雅黑" panose="020B0503020204020204" pitchFamily="34" charset="-122"/>
              </a:rPr>
              <a:t>更趋复杂严峻和</a:t>
            </a:r>
            <a:r>
              <a:rPr lang="zh-CN" altLang="en-US" sz="2400" b="1" dirty="0" smtClean="0">
                <a:solidFill>
                  <a:srgbClr val="002060"/>
                </a:solidFill>
                <a:latin typeface="微软雅黑" panose="020B0503020204020204" pitchFamily="34" charset="-122"/>
                <a:ea typeface="微软雅黑" panose="020B0503020204020204" pitchFamily="34" charset="-122"/>
              </a:rPr>
              <a:t>不确定</a:t>
            </a:r>
            <a:endParaRPr lang="en-US" altLang="zh-CN" sz="2400" b="1" dirty="0" smtClean="0">
              <a:solidFill>
                <a:srgbClr val="002060"/>
              </a:solidFill>
              <a:latin typeface="微软雅黑" panose="020B0503020204020204" pitchFamily="34" charset="-122"/>
              <a:ea typeface="微软雅黑" panose="020B0503020204020204" pitchFamily="34" charset="-122"/>
            </a:endParaRPr>
          </a:p>
          <a:p>
            <a:pPr marL="342900" indent="-342900" algn="just">
              <a:lnSpc>
                <a:spcPct val="150000"/>
              </a:lnSpc>
              <a:buClr>
                <a:srgbClr val="C00000"/>
              </a:buClr>
              <a:buFont typeface="Wingdings" panose="05000000000000000000" pitchFamily="2" charset="2"/>
              <a:buChar char="l"/>
            </a:pPr>
            <a:r>
              <a:rPr lang="zh-CN" altLang="en-US" sz="2400" dirty="0" smtClean="0">
                <a:solidFill>
                  <a:srgbClr val="002060"/>
                </a:solidFill>
                <a:latin typeface="微软雅黑" panose="020B0503020204020204" pitchFamily="34" charset="-122"/>
                <a:ea typeface="微软雅黑" panose="020B0503020204020204" pitchFamily="34" charset="-122"/>
              </a:rPr>
              <a:t>我国</a:t>
            </a:r>
            <a:r>
              <a:rPr lang="zh-CN" altLang="en-US" sz="2400" dirty="0">
                <a:solidFill>
                  <a:srgbClr val="002060"/>
                </a:solidFill>
                <a:latin typeface="微软雅黑" panose="020B0503020204020204" pitchFamily="34" charset="-122"/>
                <a:ea typeface="微软雅黑" panose="020B0503020204020204" pitchFamily="34" charset="-122"/>
              </a:rPr>
              <a:t>经济韧性强，</a:t>
            </a:r>
            <a:r>
              <a:rPr lang="zh-CN" altLang="en-US" sz="2400" b="1" dirty="0">
                <a:solidFill>
                  <a:srgbClr val="002060"/>
                </a:solidFill>
                <a:latin typeface="微软雅黑" panose="020B0503020204020204" pitchFamily="34" charset="-122"/>
                <a:ea typeface="微软雅黑" panose="020B0503020204020204" pitchFamily="34" charset="-122"/>
              </a:rPr>
              <a:t>长期向好</a:t>
            </a:r>
            <a:r>
              <a:rPr lang="zh-CN" altLang="en-US" sz="2400" dirty="0">
                <a:solidFill>
                  <a:srgbClr val="002060"/>
                </a:solidFill>
                <a:latin typeface="微软雅黑" panose="020B0503020204020204" pitchFamily="34" charset="-122"/>
                <a:ea typeface="微软雅黑" panose="020B0503020204020204" pitchFamily="34" charset="-122"/>
              </a:rPr>
              <a:t>的基本面不会</a:t>
            </a:r>
            <a:r>
              <a:rPr lang="zh-CN" altLang="en-US" sz="2400" dirty="0" smtClean="0">
                <a:solidFill>
                  <a:srgbClr val="002060"/>
                </a:solidFill>
                <a:latin typeface="微软雅黑" panose="020B0503020204020204" pitchFamily="34" charset="-122"/>
                <a:ea typeface="微软雅黑" panose="020B0503020204020204" pitchFamily="34" charset="-122"/>
              </a:rPr>
              <a:t>改变</a:t>
            </a:r>
            <a:endParaRPr lang="zh-CN" altLang="en-US" sz="2400" dirty="0">
              <a:solidFill>
                <a:srgbClr val="002060"/>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95400" y="2083986"/>
            <a:ext cx="5037182" cy="3360745"/>
          </a:xfrm>
          <a:prstGeom prst="rect">
            <a:avLst/>
          </a:prstGeom>
        </p:spPr>
      </p:pic>
      <p:sp>
        <p:nvSpPr>
          <p:cNvPr id="9" name="矩形 8"/>
          <p:cNvSpPr/>
          <p:nvPr/>
        </p:nvSpPr>
        <p:spPr>
          <a:xfrm>
            <a:off x="49254" y="261473"/>
            <a:ext cx="11877875" cy="460375"/>
          </a:xfrm>
          <a:prstGeom prst="rect">
            <a:avLst/>
          </a:prstGeom>
          <a:noFill/>
        </p:spPr>
        <p:txBody>
          <a:bodyPr wrap="square" rtlCol="0" anchor="t">
            <a:spAutoFit/>
            <a:scene3d>
              <a:camera prst="orthographicFront"/>
              <a:lightRig rig="threePt" dir="t"/>
            </a:scene3d>
          </a:bodyPr>
          <a:lstStyle/>
          <a:p>
            <a:pPr lvl="0" algn="l">
              <a:buClrTx/>
              <a:buSzTx/>
            </a:pP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（二）</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2021</a:t>
            </a:r>
            <a:r>
              <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年中央经济会议精神</a:t>
            </a:r>
            <a:endParaRPr lang="zh-CN" altLang="en-US" sz="2800" b="1" dirty="0" smtClean="0">
              <a:solidFill>
                <a:srgbClr val="0000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TABLE_BEAUTIFY" val="smartTable{b47abbe0-6c78-4f69-9216-3d8b19962ffe}"/>
</p:tagLst>
</file>

<file path=ppt/theme/theme1.xml><?xml version="1.0" encoding="utf-8"?>
<a:theme xmlns:a="http://schemas.openxmlformats.org/drawingml/2006/main" name="1_保障条件建设项目申请">
  <a:themeElements>
    <a:clrScheme name="">
      <a:dk1>
        <a:srgbClr val="000000"/>
      </a:dk1>
      <a:lt1>
        <a:srgbClr val="3366FF"/>
      </a:lt1>
      <a:dk2>
        <a:srgbClr val="FFFF00"/>
      </a:dk2>
      <a:lt2>
        <a:srgbClr val="000000"/>
      </a:lt2>
      <a:accent1>
        <a:srgbClr val="FF9900"/>
      </a:accent1>
      <a:accent2>
        <a:srgbClr val="00FFFF"/>
      </a:accent2>
      <a:accent3>
        <a:srgbClr val="ADB8FF"/>
      </a:accent3>
      <a:accent4>
        <a:srgbClr val="000000"/>
      </a:accent4>
      <a:accent5>
        <a:srgbClr val="FFCAAA"/>
      </a:accent5>
      <a:accent6>
        <a:srgbClr val="00E7E7"/>
      </a:accent6>
      <a:hlink>
        <a:srgbClr val="FF0000"/>
      </a:hlink>
      <a:folHlink>
        <a:srgbClr val="969696"/>
      </a:folHlink>
    </a:clrScheme>
    <a:fontScheme name="博导申请报告">
      <a:majorFont>
        <a:latin typeface="Times New Roman"/>
        <a:ea typeface="宋体"/>
        <a:cs typeface=""/>
      </a:majorFont>
      <a:minorFont>
        <a:latin typeface="Times New Roman"/>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1008380" rtl="0" eaLnBrk="1" fontAlgn="base" latinLnBrk="0" hangingPunct="1">
          <a:lnSpc>
            <a:spcPct val="100000"/>
          </a:lnSpc>
          <a:spcBef>
            <a:spcPct val="0"/>
          </a:spcBef>
          <a:spcAft>
            <a:spcPct val="0"/>
          </a:spcAft>
          <a:buClrTx/>
          <a:buSzTx/>
          <a:buFontTx/>
          <a:buNone/>
          <a:defRPr kumimoji="0" lang="zh-CN"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1008380" rtl="0" eaLnBrk="1" fontAlgn="base" latinLnBrk="0" hangingPunct="1">
          <a:lnSpc>
            <a:spcPct val="100000"/>
          </a:lnSpc>
          <a:spcBef>
            <a:spcPct val="0"/>
          </a:spcBef>
          <a:spcAft>
            <a:spcPct val="0"/>
          </a:spcAft>
          <a:buClrTx/>
          <a:buSzTx/>
          <a:buFontTx/>
          <a:buNone/>
          <a:defRPr kumimoji="0" lang="zh-CN"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博导申请报告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博导申请报告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博导申请报告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博导申请报告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博导申请报告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博导申请报告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博导申请报告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博导申请报告 8">
        <a:dk1>
          <a:srgbClr val="000000"/>
        </a:dk1>
        <a:lt1>
          <a:srgbClr val="FFFF00"/>
        </a:lt1>
        <a:dk2>
          <a:srgbClr val="3366FF"/>
        </a:dk2>
        <a:lt2>
          <a:srgbClr val="FF9900"/>
        </a:lt2>
        <a:accent1>
          <a:srgbClr val="FF9900"/>
        </a:accent1>
        <a:accent2>
          <a:srgbClr val="00FFFF"/>
        </a:accent2>
        <a:accent3>
          <a:srgbClr val="ADB8FF"/>
        </a:accent3>
        <a:accent4>
          <a:srgbClr val="DADA00"/>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3831</Words>
  <Application>WPS 演示</Application>
  <PresentationFormat>宽屏</PresentationFormat>
  <Paragraphs>322</Paragraphs>
  <Slides>20</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20</vt:i4>
      </vt:variant>
    </vt:vector>
  </HeadingPairs>
  <TitlesOfParts>
    <vt:vector size="35" baseType="lpstr">
      <vt:lpstr>Arial</vt:lpstr>
      <vt:lpstr>宋体</vt:lpstr>
      <vt:lpstr>Wingdings</vt:lpstr>
      <vt:lpstr>Times New Roman</vt:lpstr>
      <vt:lpstr>楷体_GB2312</vt:lpstr>
      <vt:lpstr>新宋体</vt:lpstr>
      <vt:lpstr>微软雅黑</vt:lpstr>
      <vt:lpstr>华文新魏</vt:lpstr>
      <vt:lpstr>仿宋_GB2312</vt:lpstr>
      <vt:lpstr>华文行楷</vt:lpstr>
      <vt:lpstr>Arial Unicode MS</vt:lpstr>
      <vt:lpstr>黑体</vt:lpstr>
      <vt:lpstr>华文中宋</vt:lpstr>
      <vt:lpstr>Wingdings</vt:lpstr>
      <vt:lpstr>1_保障条件建设项目申请</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综合办</dc:creator>
  <cp:lastModifiedBy>佳丽</cp:lastModifiedBy>
  <cp:revision>3275</cp:revision>
  <cp:lastPrinted>2021-06-17T03:33:00Z</cp:lastPrinted>
  <dcterms:created xsi:type="dcterms:W3CDTF">2015-04-15T01:08:00Z</dcterms:created>
  <dcterms:modified xsi:type="dcterms:W3CDTF">2022-04-19T07:01:11Z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2052-11.1.0.11365</vt:lpwstr>
  </property>
  <property fmtid="{D5CDD505-2E9C-101B-9397-08002B2CF9AE}" pid="4" name="ICV">
    <vt:lpwstr>46B664F299C748838449900A764C88D5</vt:lpwstr>
  </property>
</Properties>
</file>