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  <p:sldMasterId id="2147483658" r:id="rId4"/>
    <p:sldMasterId id="2147483662" r:id="rId5"/>
    <p:sldMasterId id="2147483666" r:id="rId6"/>
    <p:sldMasterId id="2147483670" r:id="rId7"/>
  </p:sldMasterIdLst>
  <p:notesMasterIdLst>
    <p:notesMasterId r:id="rId9"/>
  </p:notesMasterIdLst>
  <p:handoutMasterIdLst>
    <p:handoutMasterId r:id="rId28"/>
  </p:handoutMasterIdLst>
  <p:sldIdLst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86" r:id="rId27"/>
  </p:sldIdLst>
  <p:sldSz cx="12192000" cy="6858000"/>
  <p:notesSz cx="9928225" cy="6797675"/>
  <p:custDataLst>
    <p:tags r:id="rId3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8" userDrawn="1">
          <p15:clr>
            <a:srgbClr val="A4A3A4"/>
          </p15:clr>
        </p15:guide>
        <p15:guide id="2" pos="3839" userDrawn="1">
          <p15:clr>
            <a:srgbClr val="A4A3A4"/>
          </p15:clr>
        </p15:guide>
        <p15:guide id="3" pos="302" userDrawn="1">
          <p15:clr>
            <a:srgbClr val="A4A3A4"/>
          </p15:clr>
        </p15:guide>
        <p15:guide id="4" pos="7423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9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" lastIdx="1" clrIdx="0"/>
  <p:cmAuthor id="2" name="作者" initials="A" lastIdx="0" clrIdx="1"/>
  <p:cmAuthor id="3" name="曾子雅" initials="ya" lastIdx="1" clrIdx="2"/>
  <p:cmAuthor id="4" name="NTKO" initials="张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002060"/>
    <a:srgbClr val="FFEFE7"/>
    <a:srgbClr val="FFDECB"/>
    <a:srgbClr val="FF0066"/>
    <a:srgbClr val="E7E7E7"/>
    <a:srgbClr val="C1B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8" autoAdjust="0"/>
    <p:restoredTop sz="83167" autoAdjust="0"/>
  </p:normalViewPr>
  <p:slideViewPr>
    <p:cSldViewPr showGuides="1">
      <p:cViewPr varScale="1">
        <p:scale>
          <a:sx n="87" d="100"/>
          <a:sy n="87" d="100"/>
        </p:scale>
        <p:origin x="996" y="102"/>
      </p:cViewPr>
      <p:guideLst>
        <p:guide orient="horz" pos="2238"/>
        <p:guide pos="3839"/>
        <p:guide pos="302"/>
        <p:guide pos="7423"/>
        <p:guide orient="horz" pos="663"/>
        <p:guide orient="horz" pos="39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75" d="100"/>
        <a:sy n="75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23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3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994" cy="340261"/>
          </a:xfrm>
          <a:prstGeom prst="rect">
            <a:avLst/>
          </a:prstGeom>
        </p:spPr>
        <p:txBody>
          <a:bodyPr vert="horz" lIns="91483" tIns="45742" rIns="91483" bIns="45742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endParaRPr lang="zh-CN" altLang="en-US"/>
          </a:p>
        </p:txBody>
      </p:sp>
      <p:sp>
        <p:nvSpPr>
          <p:cNvPr id="1048974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944" y="0"/>
            <a:ext cx="4302994" cy="340261"/>
          </a:xfrm>
          <a:prstGeom prst="rect">
            <a:avLst/>
          </a:prstGeom>
        </p:spPr>
        <p:txBody>
          <a:bodyPr vert="horz" lIns="91483" tIns="45742" rIns="91483" bIns="45742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fld id="{183C70E8-897C-42D1-8DCF-A52BEB3FA73A}" type="datetimeFigureOut">
              <a:rPr lang="zh-CN" altLang="en-US"/>
            </a:fld>
            <a:endParaRPr lang="zh-CN" altLang="en-US"/>
          </a:p>
        </p:txBody>
      </p:sp>
      <p:sp>
        <p:nvSpPr>
          <p:cNvPr id="1048975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337"/>
            <a:ext cx="4302994" cy="340261"/>
          </a:xfrm>
          <a:prstGeom prst="rect">
            <a:avLst/>
          </a:prstGeom>
        </p:spPr>
        <p:txBody>
          <a:bodyPr vert="horz" lIns="91483" tIns="45742" rIns="91483" bIns="45742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endParaRPr lang="zh-CN" altLang="en-US"/>
          </a:p>
        </p:txBody>
      </p:sp>
      <p:sp>
        <p:nvSpPr>
          <p:cNvPr id="1048976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944" y="6456337"/>
            <a:ext cx="4302994" cy="340261"/>
          </a:xfrm>
          <a:prstGeom prst="rect">
            <a:avLst/>
          </a:prstGeom>
        </p:spPr>
        <p:txBody>
          <a:bodyPr vert="horz" wrap="square" lIns="91483" tIns="45742" rIns="91483" bIns="45742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 smtClean="0"/>
            </a:lvl1pPr>
          </a:lstStyle>
          <a:p>
            <a:fld id="{BFFCA54C-C095-4E49-ADFD-5E2600C3F389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7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994" cy="338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83" tIns="45742" rIns="91483" bIns="45742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1048968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0657" y="1"/>
            <a:ext cx="4305282" cy="338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83" tIns="45742" rIns="91483" bIns="45742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1048969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2695575" y="508000"/>
            <a:ext cx="4532313" cy="2549525"/>
          </a:xfrm>
          <a:prstGeom prst="rect">
            <a:avLst/>
          </a:prstGeom>
          <a:noFill/>
          <a:ln>
            <a:noFill/>
          </a:ln>
        </p:spPr>
      </p:sp>
      <p:sp>
        <p:nvSpPr>
          <p:cNvPr id="1048970" name="Rectangle 5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992823" y="3227093"/>
            <a:ext cx="7942580" cy="30612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83" tIns="45742" rIns="91483" bIns="45742" numCol="1" anchor="ctr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1048971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5261"/>
            <a:ext cx="4302994" cy="34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83" tIns="45742" rIns="91483" bIns="45742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104897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0657" y="6455261"/>
            <a:ext cx="4305282" cy="34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83" tIns="45742" rIns="91483" bIns="45742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 smtClean="0"/>
            </a:lvl1pPr>
          </a:lstStyle>
          <a:p>
            <a:fld id="{2DA7F72B-4FC5-4300-89F7-DE7607A1E8D9}" type="slidenum">
              <a:rPr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1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3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50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51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7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672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99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048700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5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1" name="幻灯片图像占位符 1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824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825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7F72B-4FC5-4300-89F7-DE7607A1E8D9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tags" Target="../tags/tag8.xml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4" name="标题 1"/>
          <p:cNvSpPr>
            <a:spLocks noGrp="1"/>
          </p:cNvSpPr>
          <p:nvPr>
            <p:ph type="title"/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04891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DF49BD51-5EA0-4871-B23B-6C30AF753800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1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defTabSz="911225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5" name="标题 1"/>
          <p:cNvSpPr>
            <a:spLocks noGrp="1"/>
          </p:cNvSpPr>
          <p:nvPr>
            <p:ph type="title"/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46" name="表格占位符 2"/>
          <p:cNvSpPr>
            <a:spLocks noGrp="1"/>
          </p:cNvSpPr>
          <p:nvPr>
            <p:ph type="tbl" idx="1"/>
          </p:nvPr>
        </p:nvSpPr>
        <p:spPr>
          <a:xfrm>
            <a:off x="711806" y="1218539"/>
            <a:ext cx="10768389" cy="4877133"/>
          </a:xfrm>
        </p:spPr>
        <p:txBody>
          <a:bodyPr vert="horz" wrap="square" lIns="91261" tIns="45630" rIns="91261" bIns="45630" numCol="1" anchor="t" anchorCtr="0" compatLnSpc="1"/>
          <a:lstStyle/>
          <a:p>
            <a:pPr marL="338455" marR="0" lvl="0" indent="-338455" algn="l" defTabSz="909955" rtl="0" eaLnBrk="0" fontAlgn="base" latinLnBrk="0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Tx/>
              <a:buFont typeface="Wingdings" panose="05000000000000000000" pitchFamily="2" charset="2"/>
              <a:buChar char="Ø"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947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defTabSz="911225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1" name="标题 1"/>
          <p:cNvSpPr>
            <a:spLocks noGrp="1"/>
          </p:cNvSpPr>
          <p:nvPr>
            <p:ph type="title"/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6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DC5DC0E2-469F-43BF-AB8C-B7AA07699E0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0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3B91C3C8-ECA1-4269-A7FA-E0CCAE4BA4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4" name="标题 1"/>
          <p:cNvSpPr>
            <a:spLocks noGrp="1"/>
          </p:cNvSpPr>
          <p:nvPr>
            <p:ph type="title"/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65" name="表格占位符 2"/>
          <p:cNvSpPr>
            <a:spLocks noGrp="1"/>
          </p:cNvSpPr>
          <p:nvPr>
            <p:ph type="tbl" idx="1"/>
          </p:nvPr>
        </p:nvSpPr>
        <p:spPr>
          <a:xfrm>
            <a:off x="711806" y="1218539"/>
            <a:ext cx="10768389" cy="4877133"/>
          </a:xfrm>
        </p:spPr>
        <p:txBody>
          <a:bodyPr lIns="91261" tIns="45630" rIns="91261" bIns="45630"/>
          <a:lstStyle/>
          <a:p>
            <a:pPr lvl="0"/>
            <a:endParaRPr lang="zh-CN" altLang="en-US" noProof="0"/>
          </a:p>
        </p:txBody>
      </p:sp>
      <p:sp>
        <p:nvSpPr>
          <p:cNvPr id="104896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2DCFA90E-1408-4589-B347-1FADDC28E7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图片 1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163300" y="39688"/>
            <a:ext cx="927100" cy="9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892" name="标题 1"/>
          <p:cNvSpPr>
            <a:spLocks noGrp="1"/>
          </p:cNvSpPr>
          <p:nvPr>
            <p:ph type="title"/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89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048894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5108D-6BD5-4C57-BE8D-FA03C07F21BB}" type="slidenum">
              <a:rPr lang="en-US" altLang="zh-CN"/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8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798CE65B-91E8-4E37-847C-9A572060A75D}" type="slidenum">
              <a:rPr lang="en-US" altLang="zh-CN"/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图片 1">
            <a:hlinkClick r:id="rId2" action="ppaction://hlinksldjump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163300" y="39688"/>
            <a:ext cx="927100" cy="95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895" name="标题 1"/>
          <p:cNvSpPr>
            <a:spLocks noGrp="1"/>
          </p:cNvSpPr>
          <p:nvPr>
            <p:ph type="title"/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896" name="表格占位符 2"/>
          <p:cNvSpPr>
            <a:spLocks noGrp="1"/>
          </p:cNvSpPr>
          <p:nvPr>
            <p:ph type="tbl" idx="1"/>
          </p:nvPr>
        </p:nvSpPr>
        <p:spPr>
          <a:xfrm>
            <a:off x="711806" y="1218539"/>
            <a:ext cx="10768389" cy="4877133"/>
          </a:xfrm>
        </p:spPr>
        <p:txBody>
          <a:bodyPr lIns="91261" tIns="45630" rIns="91261" bIns="45630"/>
          <a:lstStyle/>
          <a:p>
            <a:pPr lvl="0"/>
            <a:endParaRPr lang="zh-CN" altLang="en-US" noProof="0"/>
          </a:p>
        </p:txBody>
      </p:sp>
      <p:sp>
        <p:nvSpPr>
          <p:cNvPr id="1048897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8A481-57B2-4009-A6D8-C9791DEAE820}" type="slidenum">
              <a:rPr lang="en-US" altLang="zh-CN"/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8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29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048930" name="Rectangle 10"/>
          <p:cNvSpPr>
            <a:spLocks noGrp="1" noChangeArrowheads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DF49BD51-5EA0-4871-B23B-6C30AF753800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6" name="Rectangle 10"/>
          <p:cNvSpPr>
            <a:spLocks noGrp="1" noChangeArrowheads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1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32" name="表格占位符 2"/>
          <p:cNvSpPr>
            <a:spLocks noGrp="1"/>
          </p:cNvSpPr>
          <p:nvPr>
            <p:ph type="tbl" idx="1"/>
            <p:custDataLst>
              <p:tags r:id="rId3"/>
            </p:custDataLst>
          </p:nvPr>
        </p:nvSpPr>
        <p:spPr>
          <a:xfrm>
            <a:off x="711806" y="1218539"/>
            <a:ext cx="10768389" cy="4877133"/>
          </a:xfrm>
        </p:spPr>
        <p:txBody>
          <a:bodyPr lIns="91261" tIns="45630" rIns="91261" bIns="45630"/>
          <a:lstStyle/>
          <a:p>
            <a:pPr lvl="0"/>
            <a:endParaRPr lang="zh-CN" altLang="en-US" noProof="0"/>
          </a:p>
        </p:txBody>
      </p:sp>
      <p:sp>
        <p:nvSpPr>
          <p:cNvPr id="1048933" name="Rectangle 10"/>
          <p:cNvSpPr>
            <a:spLocks noGrp="1" noChangeArrowheads="1"/>
          </p:cNvSpPr>
          <p:nvPr>
            <p:ph type="sldNum" sz="quarter" idx="10"/>
            <p:custDataLst>
              <p:tags r:id="rId4"/>
            </p:custDataLst>
          </p:nvPr>
        </p:nvSpPr>
        <p:spPr/>
        <p:txBody>
          <a:bodyPr/>
          <a:lstStyle/>
          <a:p>
            <a:fld id="{9869AA6D-031E-4FEE-82B4-95DA59F31678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4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35" name="灯片编号占位符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05D01828-D100-433C-913D-75DA5035DF60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7" name="标题 1"/>
          <p:cNvSpPr>
            <a:spLocks noGrp="1"/>
          </p:cNvSpPr>
          <p:nvPr>
            <p:ph type="title"/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18" name="表格占位符 2"/>
          <p:cNvSpPr>
            <a:spLocks noGrp="1"/>
          </p:cNvSpPr>
          <p:nvPr>
            <p:ph type="tbl" idx="1"/>
          </p:nvPr>
        </p:nvSpPr>
        <p:spPr>
          <a:xfrm>
            <a:off x="711806" y="1218539"/>
            <a:ext cx="10768389" cy="4877133"/>
          </a:xfrm>
        </p:spPr>
        <p:txBody>
          <a:bodyPr lIns="91261" tIns="45630" rIns="91261" bIns="45630"/>
          <a:lstStyle/>
          <a:p>
            <a:pPr lvl="0"/>
            <a:endParaRPr lang="zh-CN" altLang="en-US" noProof="0"/>
          </a:p>
        </p:txBody>
      </p:sp>
      <p:sp>
        <p:nvSpPr>
          <p:cNvPr id="1048919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9869AA6D-031E-4FEE-82B4-95DA59F31678}" type="slidenum">
              <a:rPr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5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01828-D100-433C-913D-75DA5035DF60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8617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95960" y="6356350"/>
            <a:ext cx="2743200" cy="365125"/>
          </a:xfrm>
        </p:spPr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18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48619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7" name="标题 1"/>
          <p:cNvSpPr>
            <a:spLocks noGrp="1"/>
          </p:cNvSpPr>
          <p:nvPr>
            <p:ph type="title"/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0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09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DC5DC0E2-469F-43BF-AB8C-B7AA07699E0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0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3B91C3C8-ECA1-4269-A7FA-E0CCAE4BA4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1" name="标题 1"/>
          <p:cNvSpPr>
            <a:spLocks noGrp="1"/>
          </p:cNvSpPr>
          <p:nvPr>
            <p:ph type="title"/>
          </p:nvPr>
        </p:nvSpPr>
        <p:spPr>
          <a:xfrm>
            <a:off x="305593" y="76543"/>
            <a:ext cx="10667767" cy="6873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12" name="表格占位符 2"/>
          <p:cNvSpPr>
            <a:spLocks noGrp="1"/>
          </p:cNvSpPr>
          <p:nvPr>
            <p:ph type="tbl" idx="1"/>
          </p:nvPr>
        </p:nvSpPr>
        <p:spPr>
          <a:xfrm>
            <a:off x="711806" y="1218539"/>
            <a:ext cx="10768389" cy="4877133"/>
          </a:xfrm>
        </p:spPr>
        <p:txBody>
          <a:bodyPr lIns="91261" tIns="45630" rIns="91261" bIns="45630"/>
          <a:lstStyle/>
          <a:p>
            <a:pPr lvl="0"/>
            <a:endParaRPr lang="zh-CN" altLang="en-US" noProof="0"/>
          </a:p>
        </p:txBody>
      </p:sp>
      <p:sp>
        <p:nvSpPr>
          <p:cNvPr id="104891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2DCFA90E-1408-4589-B347-1FADDC28E7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8" name="标题 1"/>
          <p:cNvSpPr>
            <a:spLocks noGrp="1"/>
          </p:cNvSpPr>
          <p:nvPr>
            <p:ph type="title"/>
          </p:nvPr>
        </p:nvSpPr>
        <p:spPr>
          <a:xfrm>
            <a:off x="335360" y="-82830"/>
            <a:ext cx="10668000" cy="687388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894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048950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defTabSz="911225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5" Type="http://schemas.openxmlformats.org/officeDocument/2006/relationships/theme" Target="../theme/theme4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" Target="../slides/slide1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5" Type="http://schemas.openxmlformats.org/officeDocument/2006/relationships/theme" Target="../theme/theme6.xml"/><Relationship Id="rId14" Type="http://schemas.openxmlformats.org/officeDocument/2006/relationships/image" Target="../media/image1.jpeg"/><Relationship Id="rId13" Type="http://schemas.openxmlformats.org/officeDocument/2006/relationships/tags" Target="../tags/tag22.xml"/><Relationship Id="rId12" Type="http://schemas.openxmlformats.org/officeDocument/2006/relationships/tags" Target="../tags/tag21.xml"/><Relationship Id="rId11" Type="http://schemas.openxmlformats.org/officeDocument/2006/relationships/tags" Target="../tags/tag20.xml"/><Relationship Id="rId10" Type="http://schemas.openxmlformats.org/officeDocument/2006/relationships/tags" Target="../tags/tag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04800" y="76200"/>
            <a:ext cx="10668000" cy="687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711200" y="1219200"/>
            <a:ext cx="10769600" cy="4876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Text Box 4"/>
          <p:cNvSpPr txBox="1">
            <a:spLocks noChangeArrowheads="1"/>
          </p:cNvSpPr>
          <p:nvPr/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>
            <a:noFill/>
          </a:ln>
        </p:spPr>
        <p:txBody>
          <a:bodyPr lIns="90904" tIns="0" rIns="90904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Institute of Mechanics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579" name="Line 6"/>
          <p:cNvSpPr>
            <a:spLocks noChangeShapeType="1"/>
          </p:cNvSpPr>
          <p:nvPr/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580" name="Line 7"/>
          <p:cNvSpPr>
            <a:spLocks noChangeShapeType="1"/>
          </p:cNvSpPr>
          <p:nvPr/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581" name="Line 8"/>
          <p:cNvSpPr>
            <a:spLocks noChangeShapeType="1"/>
          </p:cNvSpPr>
          <p:nvPr/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</p:spPr>
        <p:txBody>
          <a:bodyPr wrap="none" lIns="82876" tIns="41438" rIns="82876" bIns="4143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en-US" sz="1500">
              <a:latin typeface="Times New Roman" panose="02020603050405020304" pitchFamily="18" charset="0"/>
            </a:endParaRPr>
          </a:p>
        </p:txBody>
      </p:sp>
      <p:sp>
        <p:nvSpPr>
          <p:cNvPr id="1048582" name="Text Box 9"/>
          <p:cNvSpPr txBox="1">
            <a:spLocks noChangeArrowheads="1"/>
          </p:cNvSpPr>
          <p:nvPr/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>
            <a:noFill/>
          </a:ln>
        </p:spPr>
        <p:txBody>
          <a:bodyPr lIns="90904" tIns="45450" rIns="90904" bIns="45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Chinese Academy of Sciences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583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4013" y="6483350"/>
            <a:ext cx="2846387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 defTabSz="911225" eaLnBrk="1" hangingPunct="1">
              <a:buFont typeface="Arial" panose="020B0604020202020204" pitchFamily="34" charset="0"/>
              <a:buNone/>
              <a:defRPr sz="1300" noProof="1" smtClean="0">
                <a:latin typeface="Times New Roman" panose="02020603050405020304" pitchFamily="18" charset="0"/>
              </a:defRPr>
            </a:lvl1pPr>
          </a:lstStyle>
          <a:p>
            <a:fld id="{FBF149F0-B36E-44DE-B3DE-0684DBE995B7}" type="slidenum">
              <a:rPr altLang="zh-CN"/>
            </a:fld>
            <a:endParaRPr lang="zh-CN" altLang="zh-CN"/>
          </a:p>
        </p:txBody>
      </p:sp>
      <p:pic>
        <p:nvPicPr>
          <p:cNvPr id="2097152" name="图片 1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1209338" y="39688"/>
            <a:ext cx="927100" cy="9556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10668000" cy="687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904" tIns="45450" rIns="90904" bIns="4545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19200"/>
            <a:ext cx="10769600" cy="487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904" tIns="45450" rIns="90904" bIns="4545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01" name="Text Box 4"/>
          <p:cNvSpPr txBox="1">
            <a:spLocks noChangeArrowheads="1"/>
          </p:cNvSpPr>
          <p:nvPr/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904" tIns="0" rIns="90904" bIns="0" anchor="ctr">
            <a:spAutoFit/>
          </a:bodyPr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400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Institute of Mechanics</a:t>
            </a:r>
            <a:endParaRPr kumimoji="1" lang="en-US" altLang="zh-CN" sz="1400" i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48902" name="Line 6"/>
          <p:cNvSpPr>
            <a:spLocks noChangeShapeType="1"/>
          </p:cNvSpPr>
          <p:nvPr/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latin typeface="+mn-lt"/>
            </a:endParaRPr>
          </a:p>
        </p:txBody>
      </p:sp>
      <p:sp>
        <p:nvSpPr>
          <p:cNvPr id="1048903" name="Line 7"/>
          <p:cNvSpPr>
            <a:spLocks noChangeShapeType="1"/>
          </p:cNvSpPr>
          <p:nvPr/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latin typeface="+mn-lt"/>
            </a:endParaRPr>
          </a:p>
        </p:txBody>
      </p:sp>
      <p:sp>
        <p:nvSpPr>
          <p:cNvPr id="1048904" name="Line 8"/>
          <p:cNvSpPr>
            <a:spLocks noChangeShapeType="1"/>
          </p:cNvSpPr>
          <p:nvPr/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  <a:effectLst/>
        </p:spPr>
        <p:txBody>
          <a:bodyPr wrap="none" lIns="82876" tIns="41438" rIns="82876" bIns="41438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500" dirty="0">
              <a:latin typeface="Times New Roman" panose="02020603050405020304" pitchFamily="18" charset="0"/>
            </a:endParaRPr>
          </a:p>
        </p:txBody>
      </p:sp>
      <p:sp>
        <p:nvSpPr>
          <p:cNvPr id="1048905" name="Text Box 9"/>
          <p:cNvSpPr txBox="1">
            <a:spLocks noChangeArrowheads="1"/>
          </p:cNvSpPr>
          <p:nvPr/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904" tIns="45450" rIns="90904" bIns="45450">
            <a:spAutoFit/>
          </a:bodyPr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400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Chinese Academy of Sciences</a:t>
            </a:r>
            <a:endParaRPr kumimoji="1" lang="en-US" altLang="zh-CN" sz="1400" i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489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3485" y="6483350"/>
            <a:ext cx="2846916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 defTabSz="911225">
              <a:defRPr sz="1300">
                <a:latin typeface="Times New Roman" panose="02020603050405020304" pitchFamily="18" charset="0"/>
              </a:defRPr>
            </a:lvl1pPr>
          </a:lstStyle>
          <a:p>
            <a:fld id="{05D01828-D100-433C-913D-75DA5035DF60}" type="slidenum">
              <a:rPr lang="en-US" altLang="zh-CN"/>
            </a:fld>
            <a:endParaRPr lang="en-US" altLang="zh-CN"/>
          </a:p>
        </p:txBody>
      </p:sp>
      <p:pic>
        <p:nvPicPr>
          <p:cNvPr id="2097174" name="图片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208568" y="40348"/>
            <a:ext cx="927576" cy="9550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hf hdr="0" ftr="0" dt="0"/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7" name="Rectang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10668000" cy="687388"/>
          </a:xfrm>
          <a:prstGeom prst="rect">
            <a:avLst/>
          </a:prstGeom>
          <a:noFill/>
          <a:ln w="9525">
            <a:noFill/>
          </a:ln>
        </p:spPr>
        <p:txBody>
          <a:bodyPr lIns="90904" tIns="45450" rIns="90904" bIns="4545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48938" name="Rectangle 3"/>
          <p:cNvSpPr>
            <a:spLocks noGrp="1"/>
          </p:cNvSpPr>
          <p:nvPr>
            <p:ph type="body"/>
          </p:nvPr>
        </p:nvSpPr>
        <p:spPr>
          <a:xfrm>
            <a:off x="711200" y="1219200"/>
            <a:ext cx="10769600" cy="4876800"/>
          </a:xfrm>
          <a:prstGeom prst="rect">
            <a:avLst/>
          </a:prstGeom>
          <a:noFill/>
          <a:ln w="9525">
            <a:noFill/>
          </a:ln>
        </p:spPr>
        <p:txBody>
          <a:bodyPr lIns="90904" tIns="45450" rIns="90904" bIns="4545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939" name="Text Box 4"/>
          <p:cNvSpPr txBox="1">
            <a:spLocks noChangeArrowheads="1"/>
          </p:cNvSpPr>
          <p:nvPr/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>
            <a:noFill/>
          </a:ln>
        </p:spPr>
        <p:txBody>
          <a:bodyPr lIns="90904" tIns="0" rIns="90904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400" b="0" i="1" u="none" strike="noStrike" kern="1200" cap="none" spc="0" normalizeH="0" baseline="0" noProof="0">
                <a:ln>
                  <a:noFill/>
                </a:ln>
                <a:solidFill>
                  <a:srgbClr val="0039E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Institute of Mechanics</a:t>
            </a:r>
            <a:endParaRPr kumimoji="0" lang="en-US" altLang="zh-CN" sz="1400" b="0" i="1" u="none" strike="noStrike" kern="1200" cap="none" spc="0" normalizeH="0" baseline="0" noProof="0">
              <a:ln>
                <a:noFill/>
              </a:ln>
              <a:solidFill>
                <a:srgbClr val="0039E5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940" name="Line 6"/>
          <p:cNvSpPr>
            <a:spLocks noChangeShapeType="1"/>
          </p:cNvSpPr>
          <p:nvPr/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941" name="Line 7"/>
          <p:cNvSpPr>
            <a:spLocks noChangeShapeType="1"/>
          </p:cNvSpPr>
          <p:nvPr/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942" name="Line 8"/>
          <p:cNvSpPr>
            <a:spLocks noChangeShapeType="1"/>
          </p:cNvSpPr>
          <p:nvPr/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</p:spPr>
        <p:txBody>
          <a:bodyPr wrap="none" lIns="82876" tIns="41438" rIns="82876" bIns="4143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943" name="Text Box 9"/>
          <p:cNvSpPr txBox="1">
            <a:spLocks noChangeArrowheads="1"/>
          </p:cNvSpPr>
          <p:nvPr/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>
            <a:noFill/>
          </a:ln>
        </p:spPr>
        <p:txBody>
          <a:bodyPr lIns="90904" tIns="45450" rIns="90904" bIns="45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1400" b="0" i="1" u="none" strike="noStrike" kern="1200" cap="none" spc="0" normalizeH="0" baseline="0" noProof="0">
                <a:ln>
                  <a:noFill/>
                </a:ln>
                <a:solidFill>
                  <a:srgbClr val="0039E5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Chinese Academy of Sciences</a:t>
            </a:r>
            <a:endParaRPr kumimoji="0" lang="en-US" altLang="zh-CN" sz="1400" b="0" i="1" u="none" strike="noStrike" kern="1200" cap="none" spc="0" normalizeH="0" baseline="0" noProof="0">
              <a:ln>
                <a:noFill/>
              </a:ln>
              <a:solidFill>
                <a:srgbClr val="0039E5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94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4013" y="6483350"/>
            <a:ext cx="2846388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>
              <a:buFont typeface="Arial" panose="020B0604020202020204" pitchFamily="34" charset="0"/>
              <a:defRPr sz="1300">
                <a:latin typeface="Times New Roman" panose="02020603050405020304" pitchFamily="18" charset="0"/>
              </a:defRPr>
            </a:lvl1pPr>
          </a:lstStyle>
          <a:p>
            <a:pPr lvl="0" defTabSz="911225" eaLnBrk="1" hangingPunct="1">
              <a:buNone/>
            </a:pPr>
            <a:fld id="{9A0DB2DC-4C9A-4742-B13C-FB6460FD3503}" type="slidenum">
              <a:rPr lang="en-US" altLang="zh-CN" dirty="0"/>
            </a:fld>
            <a:endParaRPr lang="en-US" altLang="zh-CN" dirty="0">
              <a:latin typeface="Arial" panose="020B0604020202020204" pitchFamily="34" charset="0"/>
            </a:endParaRPr>
          </a:p>
        </p:txBody>
      </p:sp>
      <p:pic>
        <p:nvPicPr>
          <p:cNvPr id="2097176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209338" y="39688"/>
            <a:ext cx="927100" cy="9556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sldNum="0" hdr="0" ftr="0" dt="0"/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"/>
            <a:ext cx="10668000" cy="687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904" tIns="45450" rIns="90904" bIns="4545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19200"/>
            <a:ext cx="10769600" cy="487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904" tIns="45450" rIns="90904" bIns="4545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54" name="Text Box 4"/>
          <p:cNvSpPr txBox="1">
            <a:spLocks noChangeArrowheads="1"/>
          </p:cNvSpPr>
          <p:nvPr/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904" tIns="0" rIns="90904" bIns="0" anchor="ctr">
            <a:spAutoFit/>
          </a:bodyPr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400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Institute of Mechanics</a:t>
            </a:r>
            <a:endParaRPr kumimoji="1" lang="en-US" altLang="zh-CN" sz="1400" i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48955" name="Line 6"/>
          <p:cNvSpPr>
            <a:spLocks noChangeShapeType="1"/>
          </p:cNvSpPr>
          <p:nvPr/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latin typeface="+mn-lt"/>
            </a:endParaRPr>
          </a:p>
        </p:txBody>
      </p:sp>
      <p:sp>
        <p:nvSpPr>
          <p:cNvPr id="1048956" name="Line 7"/>
          <p:cNvSpPr>
            <a:spLocks noChangeShapeType="1"/>
          </p:cNvSpPr>
          <p:nvPr/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latin typeface="+mn-lt"/>
            </a:endParaRPr>
          </a:p>
        </p:txBody>
      </p:sp>
      <p:sp>
        <p:nvSpPr>
          <p:cNvPr id="1048957" name="Line 8"/>
          <p:cNvSpPr>
            <a:spLocks noChangeShapeType="1"/>
          </p:cNvSpPr>
          <p:nvPr/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  <a:effectLst/>
        </p:spPr>
        <p:txBody>
          <a:bodyPr wrap="none" lIns="82876" tIns="41438" rIns="82876" bIns="41438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500" dirty="0">
              <a:latin typeface="Times New Roman" panose="02020603050405020304" pitchFamily="18" charset="0"/>
            </a:endParaRPr>
          </a:p>
        </p:txBody>
      </p:sp>
      <p:sp>
        <p:nvSpPr>
          <p:cNvPr id="1048958" name="Text Box 9"/>
          <p:cNvSpPr txBox="1">
            <a:spLocks noChangeArrowheads="1"/>
          </p:cNvSpPr>
          <p:nvPr/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904" tIns="45450" rIns="90904" bIns="45450">
            <a:spAutoFit/>
          </a:bodyPr>
          <a:lstStyle/>
          <a:p>
            <a:pPr defTabSz="913765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400" i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Chinese Academy of Sciences</a:t>
            </a:r>
            <a:endParaRPr kumimoji="1" lang="en-US" altLang="zh-CN" sz="1400" i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4895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3485" y="6483350"/>
            <a:ext cx="2846916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 defTabSz="911225">
              <a:defRPr sz="1300">
                <a:latin typeface="Times New Roman" panose="02020603050405020304" pitchFamily="18" charset="0"/>
              </a:defRPr>
            </a:lvl1pPr>
          </a:lstStyle>
          <a:p>
            <a:fld id="{05D01828-D100-433C-913D-75DA5035DF60}" type="slidenum">
              <a:rPr lang="en-US" altLang="zh-CN"/>
            </a:fld>
            <a:endParaRPr lang="en-US" altLang="zh-CN"/>
          </a:p>
        </p:txBody>
      </p:sp>
      <p:pic>
        <p:nvPicPr>
          <p:cNvPr id="2097177" name="图片 1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208568" y="40348"/>
            <a:ext cx="927576" cy="9550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hdr="0" ftr="0" dt="0"/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04800" y="76200"/>
            <a:ext cx="10668000" cy="687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885" name="Rectangle 3"/>
          <p:cNvSpPr>
            <a:spLocks noGrp="1" noChangeArrowheads="1"/>
          </p:cNvSpPr>
          <p:nvPr>
            <p:ph type="body" idx="9"/>
          </p:nvPr>
        </p:nvSpPr>
        <p:spPr bwMode="auto">
          <a:xfrm>
            <a:off x="711200" y="1219200"/>
            <a:ext cx="10769600" cy="4876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886" name="Text Box 4"/>
          <p:cNvSpPr txBox="1">
            <a:spLocks noChangeArrowheads="1"/>
          </p:cNvSpPr>
          <p:nvPr userDrawn="1"/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>
            <a:noFill/>
          </a:ln>
        </p:spPr>
        <p:txBody>
          <a:bodyPr lIns="90904" tIns="0" rIns="90904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Institute of Mechanics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887" name="Line 6"/>
          <p:cNvSpPr>
            <a:spLocks noChangeShapeType="1"/>
          </p:cNvSpPr>
          <p:nvPr userDrawn="1"/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888" name="Line 7"/>
          <p:cNvSpPr>
            <a:spLocks noChangeShapeType="1"/>
          </p:cNvSpPr>
          <p:nvPr userDrawn="1"/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889" name="Line 8"/>
          <p:cNvSpPr>
            <a:spLocks noChangeShapeType="1"/>
          </p:cNvSpPr>
          <p:nvPr userDrawn="1"/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</p:spPr>
        <p:txBody>
          <a:bodyPr wrap="none" lIns="82876" tIns="41438" rIns="82876" bIns="4143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en-US" sz="1500">
              <a:latin typeface="Times New Roman" panose="02020603050405020304" pitchFamily="18" charset="0"/>
            </a:endParaRPr>
          </a:p>
        </p:txBody>
      </p:sp>
      <p:sp>
        <p:nvSpPr>
          <p:cNvPr id="1048890" name="Text Box 9"/>
          <p:cNvSpPr txBox="1">
            <a:spLocks noChangeArrowheads="1"/>
          </p:cNvSpPr>
          <p:nvPr userDrawn="1"/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>
            <a:noFill/>
          </a:ln>
        </p:spPr>
        <p:txBody>
          <a:bodyPr lIns="90904" tIns="45450" rIns="90904" bIns="45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Chinese Academy of Sciences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891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4013" y="6483350"/>
            <a:ext cx="2846387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 defTabSz="911225" eaLnBrk="1" hangingPunct="1">
              <a:defRPr sz="1300">
                <a:latin typeface="Times New Roman" panose="02020603050405020304" pitchFamily="18" charset="0"/>
              </a:defRPr>
            </a:lvl1pPr>
          </a:lstStyle>
          <a:p>
            <a:fld id="{C5BBBDDD-1C7F-4085-B37E-CFEAB71024D6}" type="slidenum">
              <a:rPr lang="en-US" altLang="zh-CN"/>
            </a:fld>
            <a:endParaRPr lang="en-US" altLang="zh-CN">
              <a:latin typeface="Arial" panose="020B0604020202020204" pitchFamily="34" charset="0"/>
            </a:endParaRPr>
          </a:p>
        </p:txBody>
      </p:sp>
      <p:pic>
        <p:nvPicPr>
          <p:cNvPr id="2097170" name="图片 1">
            <a:hlinkClick r:id="rId4" action="ppaction://hlinksldjump"/>
          </p:cNvPr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1163300" y="39688"/>
            <a:ext cx="927100" cy="955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71" name="图片 1">
            <a:hlinkClick r:id="" action="ppaction://noaction"/>
          </p:cNvPr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209338" y="6454775"/>
            <a:ext cx="392112" cy="40322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BFE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0" name="Rectangle 2"/>
          <p:cNvSpPr>
            <a:spLocks noGrp="1" noChangeArrowheads="1"/>
          </p:cNvSpPr>
          <p:nvPr>
            <p:ph type="title" idx="4294967295"/>
            <p:custDataLst>
              <p:tags r:id="rId5"/>
            </p:custDataLst>
          </p:nvPr>
        </p:nvSpPr>
        <p:spPr bwMode="auto">
          <a:xfrm>
            <a:off x="304800" y="76200"/>
            <a:ext cx="10668000" cy="687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921" name="Rectangle 3"/>
          <p:cNvSpPr>
            <a:spLocks noGrp="1" noChangeArrowheads="1"/>
          </p:cNvSpPr>
          <p:nvPr>
            <p:ph type="body" idx="9"/>
            <p:custDataLst>
              <p:tags r:id="rId6"/>
            </p:custDataLst>
          </p:nvPr>
        </p:nvSpPr>
        <p:spPr bwMode="auto">
          <a:xfrm>
            <a:off x="711200" y="1219200"/>
            <a:ext cx="10769600" cy="4876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922" name="Text Box 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128000" y="777875"/>
            <a:ext cx="2844800" cy="217488"/>
          </a:xfrm>
          <a:prstGeom prst="rect">
            <a:avLst/>
          </a:prstGeom>
          <a:noFill/>
          <a:ln>
            <a:noFill/>
          </a:ln>
        </p:spPr>
        <p:txBody>
          <a:bodyPr lIns="90904" tIns="0" rIns="90904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Institute of Mechanics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923" name="Line 6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04800" y="762000"/>
            <a:ext cx="1036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924" name="Line 7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04800" y="914400"/>
            <a:ext cx="78232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wrap="none" lIns="82876" tIns="41438" rIns="82876" bIns="41438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 noProof="1"/>
          </a:p>
        </p:txBody>
      </p:sp>
      <p:sp>
        <p:nvSpPr>
          <p:cNvPr id="1048925" name="Line 8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57200" y="6400800"/>
            <a:ext cx="11328400" cy="0"/>
          </a:xfrm>
          <a:prstGeom prst="line">
            <a:avLst/>
          </a:prstGeom>
          <a:noFill/>
          <a:ln w="57150" cmpd="thickThin">
            <a:solidFill>
              <a:srgbClr val="0070C0"/>
            </a:solidFill>
            <a:round/>
          </a:ln>
        </p:spPr>
        <p:txBody>
          <a:bodyPr wrap="none" lIns="82876" tIns="41438" rIns="82876" bIns="41438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en-US" sz="1500">
              <a:latin typeface="Times New Roman" panose="02020603050405020304" pitchFamily="18" charset="0"/>
            </a:endParaRPr>
          </a:p>
        </p:txBody>
      </p:sp>
      <p:sp>
        <p:nvSpPr>
          <p:cNvPr id="1048926" name="Text Box 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04800" y="6400800"/>
            <a:ext cx="4876800" cy="311150"/>
          </a:xfrm>
          <a:prstGeom prst="rect">
            <a:avLst/>
          </a:prstGeom>
          <a:noFill/>
          <a:ln>
            <a:noFill/>
          </a:ln>
        </p:spPr>
        <p:txBody>
          <a:bodyPr lIns="90904" tIns="45450" rIns="90904" bIns="45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1400" i="1">
                <a:solidFill>
                  <a:srgbClr val="0039E5"/>
                </a:solidFill>
                <a:latin typeface="Times New Roman" panose="02020603050405020304" pitchFamily="18" charset="0"/>
              </a:rPr>
              <a:t>Chinese Academy of Sciences</a:t>
            </a:r>
            <a:endParaRPr lang="en-US" altLang="zh-CN" sz="1400" i="1">
              <a:solidFill>
                <a:srgbClr val="0039E5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8927" name="Rectangle 10"/>
          <p:cNvSpPr>
            <a:spLocks noGrp="1" noChangeArrowheads="1"/>
          </p:cNvSpPr>
          <p:nvPr>
            <p:ph type="sldNum" sz="quarter" idx="4"/>
            <p:custDataLst>
              <p:tags r:id="rId12"/>
            </p:custDataLst>
          </p:nvPr>
        </p:nvSpPr>
        <p:spPr bwMode="auto">
          <a:xfrm>
            <a:off x="9244013" y="6483350"/>
            <a:ext cx="2846387" cy="37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82555" tIns="41275" rIns="82555" bIns="41275" numCol="1" anchor="t" anchorCtr="0" compatLnSpc="1"/>
          <a:lstStyle>
            <a:lvl1pPr algn="r" defTabSz="911225" eaLnBrk="1" hangingPunct="1">
              <a:buFont typeface="Arial" panose="020B0604020202020204" pitchFamily="34" charset="0"/>
              <a:buNone/>
              <a:defRPr sz="1300" noProof="1" smtClean="0">
                <a:latin typeface="Times New Roman" panose="02020603050405020304" pitchFamily="18" charset="0"/>
              </a:defRPr>
            </a:lvl1pPr>
          </a:lstStyle>
          <a:p>
            <a:fld id="{FBF149F0-B36E-44DE-B3DE-0684DBE995B7}" type="slidenum">
              <a:rPr altLang="zh-CN"/>
            </a:fld>
            <a:endParaRPr lang="zh-CN" altLang="zh-CN"/>
          </a:p>
        </p:txBody>
      </p:sp>
      <p:pic>
        <p:nvPicPr>
          <p:cNvPr id="2097175" name="图片 1"/>
          <p:cNvPicPr>
            <a:picLocks noChangeAspect="1" noChangeArrowheads="1"/>
          </p:cNvPicPr>
          <p:nvPr userDrawn="1">
            <p:custDataLst>
              <p:tags r:id="rId13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11209338" y="39688"/>
            <a:ext cx="927100" cy="9556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 ftr="0" dt="0"/>
  <p:txStyles>
    <p:titleStyle>
      <a:lvl1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+mj-lt"/>
          <a:ea typeface="+mj-ea"/>
          <a:cs typeface="+mj-cs"/>
        </a:defRPr>
      </a:lvl1pPr>
      <a:lvl2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defTabSz="909955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1465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828675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24333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657350" algn="l" defTabSz="913765" rtl="0" fontAlgn="base">
        <a:spcBef>
          <a:spcPct val="0"/>
        </a:spcBef>
        <a:spcAft>
          <a:spcPct val="0"/>
        </a:spcAft>
        <a:defRPr sz="3600" b="1">
          <a:solidFill>
            <a:srgbClr val="CC6600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38455" indent="-3384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Ø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38505" indent="-28257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800">
          <a:solidFill>
            <a:srgbClr val="0000FF"/>
          </a:solidFill>
          <a:latin typeface="+mn-lt"/>
          <a:ea typeface="楷体_GB2312" panose="02010609030101010101" pitchFamily="49" charset="-122"/>
        </a:defRPr>
      </a:lvl2pPr>
      <a:lvl3pPr marL="1136650" indent="-22415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j-ea"/>
        </a:defRPr>
      </a:lvl3pPr>
      <a:lvl4pPr marL="1595755" indent="-227330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+mj-ea"/>
        </a:defRPr>
      </a:lvl4pPr>
      <a:lvl5pPr marL="2052955" indent="-225425" algn="l" defTabSz="909955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5pPr>
      <a:lvl6pPr marL="247015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6pPr>
      <a:lvl7pPr marL="2884805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7pPr>
      <a:lvl8pPr marL="329946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8pPr>
      <a:lvl9pPr marL="3713480" indent="-228600" algn="l" defTabSz="913765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400">
          <a:solidFill>
            <a:srgbClr val="000066"/>
          </a:solidFill>
          <a:latin typeface="+mn-lt"/>
          <a:ea typeface="+mj-ea"/>
        </a:defRPr>
      </a:lvl9pPr>
    </p:bodyStyle>
    <p:otherStyle>
      <a:defPPr>
        <a:defRPr lang="zh-CN"/>
      </a:defPPr>
      <a:lvl1pPr marL="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5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67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35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00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025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068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4700" algn="l" defTabSz="82867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44.xml"/><Relationship Id="rId8" Type="http://schemas.openxmlformats.org/officeDocument/2006/relationships/tags" Target="../tags/tag143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150.xml"/><Relationship Id="rId14" Type="http://schemas.openxmlformats.org/officeDocument/2006/relationships/tags" Target="../tags/tag149.xml"/><Relationship Id="rId13" Type="http://schemas.openxmlformats.org/officeDocument/2006/relationships/tags" Target="../tags/tag148.xml"/><Relationship Id="rId12" Type="http://schemas.openxmlformats.org/officeDocument/2006/relationships/tags" Target="../tags/tag147.xml"/><Relationship Id="rId11" Type="http://schemas.openxmlformats.org/officeDocument/2006/relationships/tags" Target="../tags/tag146.xml"/><Relationship Id="rId10" Type="http://schemas.openxmlformats.org/officeDocument/2006/relationships/tags" Target="../tags/tag145.xml"/><Relationship Id="rId1" Type="http://schemas.openxmlformats.org/officeDocument/2006/relationships/tags" Target="../tags/tag13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59.xml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5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image" Target="../media/image10.jpeg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tags" Target="../tags/tag16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82.xml"/><Relationship Id="rId12" Type="http://schemas.openxmlformats.org/officeDocument/2006/relationships/tags" Target="../tags/tag181.xml"/><Relationship Id="rId11" Type="http://schemas.openxmlformats.org/officeDocument/2006/relationships/tags" Target="../tags/tag180.xml"/><Relationship Id="rId10" Type="http://schemas.openxmlformats.org/officeDocument/2006/relationships/tags" Target="../tags/tag179.xml"/><Relationship Id="rId1" Type="http://schemas.openxmlformats.org/officeDocument/2006/relationships/tags" Target="../tags/tag17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202.xml"/><Relationship Id="rId2" Type="http://schemas.openxmlformats.org/officeDocument/2006/relationships/tags" Target="../tags/tag184.xml"/><Relationship Id="rId19" Type="http://schemas.openxmlformats.org/officeDocument/2006/relationships/tags" Target="../tags/tag201.xml"/><Relationship Id="rId18" Type="http://schemas.openxmlformats.org/officeDocument/2006/relationships/tags" Target="../tags/tag200.xml"/><Relationship Id="rId17" Type="http://schemas.openxmlformats.org/officeDocument/2006/relationships/tags" Target="../tags/tag199.xml"/><Relationship Id="rId16" Type="http://schemas.openxmlformats.org/officeDocument/2006/relationships/tags" Target="../tags/tag198.xml"/><Relationship Id="rId15" Type="http://schemas.openxmlformats.org/officeDocument/2006/relationships/tags" Target="../tags/tag197.xml"/><Relationship Id="rId14" Type="http://schemas.openxmlformats.org/officeDocument/2006/relationships/tags" Target="../tags/tag196.xml"/><Relationship Id="rId13" Type="http://schemas.openxmlformats.org/officeDocument/2006/relationships/tags" Target="../tags/tag195.xml"/><Relationship Id="rId12" Type="http://schemas.openxmlformats.org/officeDocument/2006/relationships/tags" Target="../tags/tag194.xml"/><Relationship Id="rId11" Type="http://schemas.openxmlformats.org/officeDocument/2006/relationships/tags" Target="../tags/tag193.xml"/><Relationship Id="rId10" Type="http://schemas.openxmlformats.org/officeDocument/2006/relationships/tags" Target="../tags/tag192.xml"/><Relationship Id="rId1" Type="http://schemas.openxmlformats.org/officeDocument/2006/relationships/tags" Target="../tags/tag18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tags" Target="../tags/tag210.xml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0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20.xml"/><Relationship Id="rId8" Type="http://schemas.openxmlformats.org/officeDocument/2006/relationships/tags" Target="../tags/tag219.xml"/><Relationship Id="rId7" Type="http://schemas.openxmlformats.org/officeDocument/2006/relationships/tags" Target="../tags/tag218.xml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tags" Target="../tags/tag215.xml"/><Relationship Id="rId3" Type="http://schemas.openxmlformats.org/officeDocument/2006/relationships/tags" Target="../tags/tag214.xml"/><Relationship Id="rId26" Type="http://schemas.openxmlformats.org/officeDocument/2006/relationships/notesSlide" Target="../notesSlides/notesSlide9.xm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15.png"/><Relationship Id="rId23" Type="http://schemas.openxmlformats.org/officeDocument/2006/relationships/tags" Target="../tags/tag231.xml"/><Relationship Id="rId22" Type="http://schemas.openxmlformats.org/officeDocument/2006/relationships/tags" Target="../tags/tag230.xml"/><Relationship Id="rId21" Type="http://schemas.openxmlformats.org/officeDocument/2006/relationships/image" Target="../media/image14.png"/><Relationship Id="rId20" Type="http://schemas.openxmlformats.org/officeDocument/2006/relationships/tags" Target="../tags/tag229.xml"/><Relationship Id="rId2" Type="http://schemas.openxmlformats.org/officeDocument/2006/relationships/tags" Target="../tags/tag213.xml"/><Relationship Id="rId19" Type="http://schemas.openxmlformats.org/officeDocument/2006/relationships/image" Target="../media/image13.png"/><Relationship Id="rId18" Type="http://schemas.openxmlformats.org/officeDocument/2006/relationships/tags" Target="../tags/tag228.xml"/><Relationship Id="rId17" Type="http://schemas.openxmlformats.org/officeDocument/2006/relationships/image" Target="../media/image12.png"/><Relationship Id="rId16" Type="http://schemas.openxmlformats.org/officeDocument/2006/relationships/tags" Target="../tags/tag227.xml"/><Relationship Id="rId15" Type="http://schemas.openxmlformats.org/officeDocument/2006/relationships/tags" Target="../tags/tag226.xml"/><Relationship Id="rId14" Type="http://schemas.openxmlformats.org/officeDocument/2006/relationships/tags" Target="../tags/tag225.xml"/><Relationship Id="rId13" Type="http://schemas.openxmlformats.org/officeDocument/2006/relationships/tags" Target="../tags/tag224.xml"/><Relationship Id="rId12" Type="http://schemas.openxmlformats.org/officeDocument/2006/relationships/tags" Target="../tags/tag223.xml"/><Relationship Id="rId11" Type="http://schemas.openxmlformats.org/officeDocument/2006/relationships/tags" Target="../tags/tag222.xml"/><Relationship Id="rId10" Type="http://schemas.openxmlformats.org/officeDocument/2006/relationships/tags" Target="../tags/tag221.xml"/><Relationship Id="rId1" Type="http://schemas.openxmlformats.org/officeDocument/2006/relationships/tags" Target="../tags/tag2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tags" Target="../tags/tag32.xml"/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37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tags" Target="../tags/tag34.xml"/><Relationship Id="rId1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1" Type="http://schemas.openxmlformats.org/officeDocument/2006/relationships/slideLayout" Target="../slideLayouts/slideLayout5.xml"/><Relationship Id="rId10" Type="http://schemas.openxmlformats.org/officeDocument/2006/relationships/tags" Target="../tags/tag47.xml"/><Relationship Id="rId1" Type="http://schemas.openxmlformats.org/officeDocument/2006/relationships/tags" Target="../tags/tag3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4" Type="http://schemas.openxmlformats.org/officeDocument/2006/relationships/notesSlide" Target="../notesSlides/notesSlide4.xml"/><Relationship Id="rId23" Type="http://schemas.openxmlformats.org/officeDocument/2006/relationships/slideLayout" Target="../slideLayouts/slideLayout5.xml"/><Relationship Id="rId22" Type="http://schemas.openxmlformats.org/officeDocument/2006/relationships/tags" Target="../tags/tag69.xml"/><Relationship Id="rId21" Type="http://schemas.openxmlformats.org/officeDocument/2006/relationships/tags" Target="../tags/tag68.xml"/><Relationship Id="rId20" Type="http://schemas.openxmlformats.org/officeDocument/2006/relationships/tags" Target="../tags/tag67.xml"/><Relationship Id="rId2" Type="http://schemas.openxmlformats.org/officeDocument/2006/relationships/tags" Target="../tags/tag49.xml"/><Relationship Id="rId19" Type="http://schemas.openxmlformats.org/officeDocument/2006/relationships/tags" Target="../tags/tag66.xml"/><Relationship Id="rId18" Type="http://schemas.openxmlformats.org/officeDocument/2006/relationships/tags" Target="../tags/tag65.xml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0" Type="http://schemas.openxmlformats.org/officeDocument/2006/relationships/notesSlide" Target="../notesSlides/notesSlide5.xml"/><Relationship Id="rId2" Type="http://schemas.openxmlformats.org/officeDocument/2006/relationships/tags" Target="../tags/tag71.xml"/><Relationship Id="rId19" Type="http://schemas.openxmlformats.org/officeDocument/2006/relationships/slideLayout" Target="../slideLayouts/slideLayout5.xml"/><Relationship Id="rId18" Type="http://schemas.openxmlformats.org/officeDocument/2006/relationships/tags" Target="../tags/tag87.xml"/><Relationship Id="rId17" Type="http://schemas.openxmlformats.org/officeDocument/2006/relationships/tags" Target="../tags/tag86.xml"/><Relationship Id="rId16" Type="http://schemas.openxmlformats.org/officeDocument/2006/relationships/tags" Target="../tags/tag85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2" Type="http://schemas.openxmlformats.org/officeDocument/2006/relationships/notesSlide" Target="../notesSlides/notesSlide6.xml"/><Relationship Id="rId41" Type="http://schemas.openxmlformats.org/officeDocument/2006/relationships/slideLayout" Target="../slideLayouts/slideLayout5.xml"/><Relationship Id="rId40" Type="http://schemas.openxmlformats.org/officeDocument/2006/relationships/tags" Target="../tags/tag122.xml"/><Relationship Id="rId4" Type="http://schemas.openxmlformats.org/officeDocument/2006/relationships/tags" Target="../tags/tag91.xml"/><Relationship Id="rId39" Type="http://schemas.openxmlformats.org/officeDocument/2006/relationships/tags" Target="../tags/tag121.xml"/><Relationship Id="rId38" Type="http://schemas.openxmlformats.org/officeDocument/2006/relationships/tags" Target="../tags/tag120.xml"/><Relationship Id="rId37" Type="http://schemas.openxmlformats.org/officeDocument/2006/relationships/tags" Target="../tags/tag119.xml"/><Relationship Id="rId36" Type="http://schemas.openxmlformats.org/officeDocument/2006/relationships/tags" Target="../tags/tag118.xml"/><Relationship Id="rId35" Type="http://schemas.openxmlformats.org/officeDocument/2006/relationships/tags" Target="../tags/tag117.xml"/><Relationship Id="rId34" Type="http://schemas.openxmlformats.org/officeDocument/2006/relationships/image" Target="../media/image8.png"/><Relationship Id="rId33" Type="http://schemas.openxmlformats.org/officeDocument/2006/relationships/tags" Target="../tags/tag116.xml"/><Relationship Id="rId32" Type="http://schemas.openxmlformats.org/officeDocument/2006/relationships/tags" Target="../tags/tag115.xml"/><Relationship Id="rId31" Type="http://schemas.openxmlformats.org/officeDocument/2006/relationships/image" Target="../media/image7.png"/><Relationship Id="rId30" Type="http://schemas.openxmlformats.org/officeDocument/2006/relationships/tags" Target="../tags/tag114.xml"/><Relationship Id="rId3" Type="http://schemas.openxmlformats.org/officeDocument/2006/relationships/tags" Target="../tags/tag90.xml"/><Relationship Id="rId29" Type="http://schemas.openxmlformats.org/officeDocument/2006/relationships/tags" Target="../tags/tag113.xml"/><Relationship Id="rId28" Type="http://schemas.openxmlformats.org/officeDocument/2006/relationships/image" Target="../media/image6.png"/><Relationship Id="rId27" Type="http://schemas.openxmlformats.org/officeDocument/2006/relationships/tags" Target="../tags/tag112.xml"/><Relationship Id="rId26" Type="http://schemas.openxmlformats.org/officeDocument/2006/relationships/image" Target="../media/image5.png"/><Relationship Id="rId25" Type="http://schemas.openxmlformats.org/officeDocument/2006/relationships/tags" Target="../tags/tag111.xml"/><Relationship Id="rId24" Type="http://schemas.openxmlformats.org/officeDocument/2006/relationships/tags" Target="../tags/tag110.xml"/><Relationship Id="rId23" Type="http://schemas.openxmlformats.org/officeDocument/2006/relationships/image" Target="../media/image4.png"/><Relationship Id="rId22" Type="http://schemas.openxmlformats.org/officeDocument/2006/relationships/tags" Target="../tags/tag109.xml"/><Relationship Id="rId21" Type="http://schemas.openxmlformats.org/officeDocument/2006/relationships/tags" Target="../tags/tag108.xml"/><Relationship Id="rId20" Type="http://schemas.openxmlformats.org/officeDocument/2006/relationships/tags" Target="../tags/tag107.xml"/><Relationship Id="rId2" Type="http://schemas.openxmlformats.org/officeDocument/2006/relationships/tags" Target="../tags/tag89.xml"/><Relationship Id="rId19" Type="http://schemas.openxmlformats.org/officeDocument/2006/relationships/tags" Target="../tags/tag106.xml"/><Relationship Id="rId18" Type="http://schemas.openxmlformats.org/officeDocument/2006/relationships/tags" Target="../tags/tag105.xml"/><Relationship Id="rId17" Type="http://schemas.openxmlformats.org/officeDocument/2006/relationships/tags" Target="../tags/tag104.xml"/><Relationship Id="rId16" Type="http://schemas.openxmlformats.org/officeDocument/2006/relationships/tags" Target="../tags/tag103.xml"/><Relationship Id="rId15" Type="http://schemas.openxmlformats.org/officeDocument/2006/relationships/tags" Target="../tags/tag102.xml"/><Relationship Id="rId14" Type="http://schemas.openxmlformats.org/officeDocument/2006/relationships/tags" Target="../tags/tag101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tags" Target="../tags/tag8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31.xml"/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4.xml"/><Relationship Id="rId13" Type="http://schemas.openxmlformats.org/officeDocument/2006/relationships/tags" Target="../tags/tag135.xml"/><Relationship Id="rId12" Type="http://schemas.openxmlformats.org/officeDocument/2006/relationships/tags" Target="../tags/tag134.xml"/><Relationship Id="rId11" Type="http://schemas.openxmlformats.org/officeDocument/2006/relationships/tags" Target="../tags/tag133.xml"/><Relationship Id="rId10" Type="http://schemas.openxmlformats.org/officeDocument/2006/relationships/tags" Target="../tags/tag132.xml"/><Relationship Id="rId1" Type="http://schemas.openxmlformats.org/officeDocument/2006/relationships/tags" Target="../tags/tag1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文本框 2"/>
          <p:cNvSpPr txBox="1"/>
          <p:nvPr/>
        </p:nvSpPr>
        <p:spPr>
          <a:xfrm>
            <a:off x="178752" y="2348910"/>
            <a:ext cx="11834495" cy="1870075"/>
          </a:xfrm>
          <a:prstGeom prst="rect">
            <a:avLst/>
          </a:prstGeom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defTabSz="909955">
              <a:buFontTx/>
              <a:defRPr sz="3200" b="1" ker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2pPr>
            <a:lvl3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3pPr>
            <a:lvl4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4pPr>
            <a:lvl5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5pPr>
            <a:lvl6pPr marL="41465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6pPr>
            <a:lvl7pPr marL="82867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7pPr>
            <a:lvl8pPr marL="124333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8pPr>
            <a:lvl9pPr marL="165735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sz="4400" dirty="0">
                <a:sym typeface="汉仪君黑-45简" panose="020B0604020202020204" charset="-122"/>
              </a:rPr>
              <a:t>认真领会院领导讲话精神</a:t>
            </a:r>
            <a:endParaRPr lang="en-US" altLang="zh-CN" sz="4400" dirty="0">
              <a:sym typeface="汉仪君黑-45简" panose="020B0604020202020204" charset="-122"/>
            </a:endParaRPr>
          </a:p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sz="4400" dirty="0">
                <a:sym typeface="汉仪君黑-45简" panose="020B0604020202020204" charset="-122"/>
              </a:rPr>
              <a:t>扎实推进党纪学习教育常态化</a:t>
            </a:r>
            <a:endParaRPr sz="4400" dirty="0">
              <a:sym typeface="汉仪君黑-45简" panose="020B0604020202020204" charset="-122"/>
            </a:endParaRPr>
          </a:p>
        </p:txBody>
      </p:sp>
      <p:sp>
        <p:nvSpPr>
          <p:cNvPr id="1048588" name="文本框 1"/>
          <p:cNvSpPr txBox="1"/>
          <p:nvPr/>
        </p:nvSpPr>
        <p:spPr>
          <a:xfrm>
            <a:off x="479532" y="984519"/>
            <a:ext cx="848296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0">
            <a:spAutoFit/>
            <a:scene3d>
              <a:camera prst="orthographicFront"/>
              <a:lightRig rig="threePt" dir="t"/>
            </a:scene3d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关于“推进党纪学习教育常态化长效化”的要求与精神</a:t>
            </a:r>
            <a:endParaRPr lang="zh-CN" alt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48589" name="文本框 5"/>
          <p:cNvSpPr txBox="1"/>
          <p:nvPr/>
        </p:nvSpPr>
        <p:spPr>
          <a:xfrm>
            <a:off x="8040162" y="188730"/>
            <a:ext cx="2295524" cy="39624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FFFFFF"/>
                </a:solidFill>
                <a:latin typeface="Times New Roman" panose="02020603050405020304"/>
                <a:ea typeface="黑体" panose="02010609060101010101" charset="-122"/>
              </a:rPr>
              <a:t>内部资料，请勿外传</a:t>
            </a:r>
            <a:endParaRPr lang="zh-CN" altLang="en-US" dirty="0">
              <a:solidFill>
                <a:srgbClr val="FFFFFF"/>
              </a:solidFill>
              <a:latin typeface="Times New Roman" panose="02020603050405020304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7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pic>
        <p:nvPicPr>
          <p:cNvPr id="209715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550" y="1543050"/>
            <a:ext cx="4148455" cy="2903855"/>
          </a:xfrm>
          <a:prstGeom prst="rect">
            <a:avLst/>
          </a:prstGeom>
        </p:spPr>
      </p:pic>
      <p:sp>
        <p:nvSpPr>
          <p:cNvPr id="1048718" name="标题 6"/>
          <p:cNvSpPr>
            <a:spLocks noGrp="1"/>
          </p:cNvSpPr>
          <p:nvPr/>
        </p:nvSpPr>
        <p:spPr>
          <a:xfrm>
            <a:off x="304800" y="76200"/>
            <a:ext cx="10668000" cy="687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ctr" anchorCtr="0" compatLnSpc="1"/>
          <a:lstStyle>
            <a:lvl1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+mj-lt"/>
                <a:ea typeface="+mj-ea"/>
                <a:cs typeface="+mj-cs"/>
              </a:defRPr>
            </a:lvl1pPr>
            <a:lvl2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14655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828675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243330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657350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吴朝晖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同志的讲话要点</a:t>
            </a:r>
            <a:endParaRPr lang="zh-CN" altLang="en-US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19" name="文本框 48"/>
          <p:cNvSpPr txBox="1"/>
          <p:nvPr/>
        </p:nvSpPr>
        <p:spPr>
          <a:xfrm>
            <a:off x="5087916" y="1535718"/>
            <a:ext cx="6696075" cy="3647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深入学习领会习近平总书记的重要指示精神和蔡奇、李希同志的讲话精神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聚焦抢占科技制高点核心任务，党纪学习教育取得实效</a:t>
            </a:r>
            <a:endParaRPr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扎实推进我院党纪学习教育常态化长效化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720" name="文本框 9"/>
          <p:cNvSpPr txBox="1"/>
          <p:nvPr/>
        </p:nvSpPr>
        <p:spPr>
          <a:xfrm>
            <a:off x="1560195" y="4446905"/>
            <a:ext cx="2657475" cy="4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>
              <a:lnSpc>
                <a:spcPct val="115000"/>
              </a:lnSpc>
            </a:pPr>
            <a:r>
              <a:rPr lang="zh-CN" sz="2000" b="1">
                <a:ea typeface="微软雅黑" panose="020B0503020204020204" pitchFamily="34" charset="-122"/>
              </a:rPr>
              <a:t>副院长、党组副书记</a:t>
            </a:r>
            <a:endParaRPr lang="zh-CN" sz="2000" b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1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22" name="文本框 2"/>
          <p:cNvSpPr txBox="1"/>
          <p:nvPr/>
        </p:nvSpPr>
        <p:spPr>
          <a:xfrm>
            <a:off x="263525" y="188595"/>
            <a:ext cx="812863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深入学习领会习近平总书记的重要指示精神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723" name="矩形: 圆角 2"/>
          <p:cNvSpPr/>
          <p:nvPr>
            <p:custDataLst>
              <p:tags r:id="rId1"/>
            </p:custDataLst>
          </p:nvPr>
        </p:nvSpPr>
        <p:spPr>
          <a:xfrm>
            <a:off x="696595" y="2414509"/>
            <a:ext cx="3230435" cy="3105333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24" name="矩形 31"/>
          <p:cNvSpPr/>
          <p:nvPr>
            <p:custDataLst>
              <p:tags r:id="rId2"/>
            </p:custDataLst>
          </p:nvPr>
        </p:nvSpPr>
        <p:spPr>
          <a:xfrm>
            <a:off x="961406" y="3647752"/>
            <a:ext cx="2702719" cy="16053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学习总书记重要论述，强化政治任务，深学细研，使守纪律、讲规矩成为自觉。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25" name="圆角矩形 32"/>
          <p:cNvSpPr/>
          <p:nvPr>
            <p:custDataLst>
              <p:tags r:id="rId3"/>
            </p:custDataLst>
          </p:nvPr>
        </p:nvSpPr>
        <p:spPr>
          <a:xfrm>
            <a:off x="961406" y="1977603"/>
            <a:ext cx="694096" cy="680125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26" name="矩形 33"/>
          <p:cNvSpPr/>
          <p:nvPr>
            <p:custDataLst>
              <p:tags r:id="rId4"/>
            </p:custDataLst>
          </p:nvPr>
        </p:nvSpPr>
        <p:spPr>
          <a:xfrm>
            <a:off x="964581" y="2832999"/>
            <a:ext cx="2703989" cy="4553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全面加强党的纪律建设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727" name="矩形: 圆角 2"/>
          <p:cNvSpPr/>
          <p:nvPr>
            <p:custDataLst>
              <p:tags r:id="rId5"/>
            </p:custDataLst>
          </p:nvPr>
        </p:nvSpPr>
        <p:spPr>
          <a:xfrm>
            <a:off x="4481418" y="2414509"/>
            <a:ext cx="3230435" cy="3105333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28" name="矩形 35"/>
          <p:cNvSpPr/>
          <p:nvPr>
            <p:custDataLst>
              <p:tags r:id="rId6"/>
            </p:custDataLst>
          </p:nvPr>
        </p:nvSpPr>
        <p:spPr>
          <a:xfrm>
            <a:off x="4746228" y="3652832"/>
            <a:ext cx="2702719" cy="16053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总结五个方面积极成效，深化理论实践，提升党内教育规律性认识。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29" name="圆角矩形 36"/>
          <p:cNvSpPr/>
          <p:nvPr>
            <p:custDataLst>
              <p:tags r:id="rId7"/>
            </p:custDataLst>
          </p:nvPr>
        </p:nvSpPr>
        <p:spPr>
          <a:xfrm>
            <a:off x="4746228" y="1977603"/>
            <a:ext cx="694096" cy="680125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30" name="矩形 37"/>
          <p:cNvSpPr/>
          <p:nvPr>
            <p:custDataLst>
              <p:tags r:id="rId8"/>
            </p:custDataLst>
          </p:nvPr>
        </p:nvSpPr>
        <p:spPr>
          <a:xfrm>
            <a:off x="4751944" y="2845064"/>
            <a:ext cx="2703989" cy="4432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党纪学习教育成果巩固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731" name="矩形: 圆角 2"/>
          <p:cNvSpPr/>
          <p:nvPr>
            <p:custDataLst>
              <p:tags r:id="rId9"/>
            </p:custDataLst>
          </p:nvPr>
        </p:nvSpPr>
        <p:spPr>
          <a:xfrm>
            <a:off x="8266240" y="2414509"/>
            <a:ext cx="3230435" cy="3105333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32" name="矩形 39"/>
          <p:cNvSpPr/>
          <p:nvPr>
            <p:custDataLst>
              <p:tags r:id="rId10"/>
            </p:custDataLst>
          </p:nvPr>
        </p:nvSpPr>
        <p:spPr>
          <a:xfrm>
            <a:off x="8531051" y="3647752"/>
            <a:ext cx="2702719" cy="160537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结合二十届三中全会、科技大会精神，严明纪律，锻造国家战略科技力量。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33" name="圆角矩形 40"/>
          <p:cNvSpPr/>
          <p:nvPr>
            <p:custDataLst>
              <p:tags r:id="rId11"/>
            </p:custDataLst>
          </p:nvPr>
        </p:nvSpPr>
        <p:spPr>
          <a:xfrm>
            <a:off x="8531051" y="1977603"/>
            <a:ext cx="694096" cy="680125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cxnSp>
        <p:nvCxnSpPr>
          <p:cNvPr id="3145737" name="直接连接符 41"/>
          <p:cNvCxnSpPr/>
          <p:nvPr>
            <p:custDataLst>
              <p:tags r:id="rId12"/>
            </p:custDataLst>
          </p:nvPr>
        </p:nvCxnSpPr>
        <p:spPr>
          <a:xfrm flipV="1">
            <a:off x="882026" y="3452160"/>
            <a:ext cx="2844332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145738" name="直接连接符 42"/>
          <p:cNvCxnSpPr/>
          <p:nvPr>
            <p:custDataLst>
              <p:tags r:id="rId13"/>
            </p:custDataLst>
          </p:nvPr>
        </p:nvCxnSpPr>
        <p:spPr>
          <a:xfrm>
            <a:off x="4666849" y="3452160"/>
            <a:ext cx="2844332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145739" name="直接连接符 43"/>
          <p:cNvCxnSpPr/>
          <p:nvPr>
            <p:custDataLst>
              <p:tags r:id="rId14"/>
            </p:custDataLst>
          </p:nvPr>
        </p:nvCxnSpPr>
        <p:spPr>
          <a:xfrm flipV="1">
            <a:off x="8451671" y="3452160"/>
            <a:ext cx="2844332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sp>
        <p:nvSpPr>
          <p:cNvPr id="1048734" name="矩形 44"/>
          <p:cNvSpPr/>
          <p:nvPr>
            <p:custDataLst>
              <p:tags r:id="rId15"/>
            </p:custDataLst>
          </p:nvPr>
        </p:nvSpPr>
        <p:spPr>
          <a:xfrm>
            <a:off x="8531051" y="2850145"/>
            <a:ext cx="2703989" cy="4432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深化学习教育新要求</a:t>
            </a:r>
            <a:endParaRPr lang="zh-CN" altLang="en-US" sz="2200" b="1" dirty="0">
              <a:solidFill>
                <a:srgbClr val="0CA9F8"/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5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36" name="文本框 2"/>
          <p:cNvSpPr txBox="1"/>
          <p:nvPr/>
        </p:nvSpPr>
        <p:spPr>
          <a:xfrm>
            <a:off x="263525" y="188595"/>
            <a:ext cx="104851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聚焦抢占科技制高点核心任务，党纪学习教育取得实效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737" name="矩形 5"/>
          <p:cNvSpPr/>
          <p:nvPr>
            <p:custDataLst>
              <p:tags r:id="rId1"/>
            </p:custDataLst>
          </p:nvPr>
        </p:nvSpPr>
        <p:spPr>
          <a:xfrm>
            <a:off x="2141746" y="1730406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全院党员干部自觉性增强，坚决贯彻中央决策部署，强化纪律规矩意识，严守纪律底线，确保科技自立自强。</a:t>
            </a:r>
            <a:endParaRPr lang="zh-CN" altLang="en-US" sz="1600">
              <a:ln>
                <a:noFill/>
                <a:prstDash val="sysDot"/>
              </a:ln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  <a:sym typeface="MiSans Normal" panose="00000500000000000000" charset="-122"/>
            </a:endParaRPr>
          </a:p>
        </p:txBody>
      </p:sp>
      <p:sp>
        <p:nvSpPr>
          <p:cNvPr id="1048738" name="矩形 6"/>
          <p:cNvSpPr/>
          <p:nvPr>
            <p:custDataLst>
              <p:tags r:id="rId2"/>
            </p:custDataLst>
          </p:nvPr>
        </p:nvSpPr>
        <p:spPr>
          <a:xfrm>
            <a:off x="2141746" y="1262375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MiSans Normal" panose="00000500000000000000" charset="-122"/>
              </a:rPr>
              <a:t>坚定拥护“两个确立”、坚决做到“两个维护”的自觉性进一步增强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MiSans Normal" panose="00000500000000000000" charset="-122"/>
            </a:endParaRPr>
          </a:p>
        </p:txBody>
      </p:sp>
      <p:sp>
        <p:nvSpPr>
          <p:cNvPr id="1048739" name="矩形 7"/>
          <p:cNvSpPr/>
          <p:nvPr>
            <p:custDataLst>
              <p:tags r:id="rId3"/>
            </p:custDataLst>
          </p:nvPr>
        </p:nvSpPr>
        <p:spPr>
          <a:xfrm>
            <a:off x="1241880" y="1329055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40" name="矩形 8"/>
          <p:cNvSpPr/>
          <p:nvPr>
            <p:custDataLst>
              <p:tags r:id="rId4"/>
            </p:custDataLst>
          </p:nvPr>
        </p:nvSpPr>
        <p:spPr>
          <a:xfrm>
            <a:off x="2150002" y="3330732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召开全院警示教育会，通报23起典型案例，营造浓厚学纪守纪氛围，提升自我约束能力，坚决纠治违规违纪问题。</a:t>
            </a:r>
            <a:endParaRPr lang="zh-CN" altLang="en-US" sz="1600">
              <a:ln>
                <a:noFill/>
                <a:prstDash val="sysDot"/>
              </a:ln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  <a:sym typeface="MiSans Normal" panose="00000500000000000000" charset="-122"/>
            </a:endParaRPr>
          </a:p>
        </p:txBody>
      </p:sp>
      <p:sp>
        <p:nvSpPr>
          <p:cNvPr id="1048741" name="矩形 9"/>
          <p:cNvSpPr/>
          <p:nvPr>
            <p:custDataLst>
              <p:tags r:id="rId5"/>
            </p:custDataLst>
          </p:nvPr>
        </p:nvSpPr>
        <p:spPr>
          <a:xfrm>
            <a:off x="2150002" y="2863336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MiSans Normal" panose="00000500000000000000" charset="-122"/>
              </a:rPr>
              <a:t>严的基调、严的措施、严的氛围进一步强化，纪律意识规矩意识进一步增强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MiSans Normal" panose="00000500000000000000" charset="-122"/>
            </a:endParaRPr>
          </a:p>
        </p:txBody>
      </p:sp>
      <p:sp>
        <p:nvSpPr>
          <p:cNvPr id="1048742" name="矩形 10"/>
          <p:cNvSpPr/>
          <p:nvPr>
            <p:custDataLst>
              <p:tags r:id="rId6"/>
            </p:custDataLst>
          </p:nvPr>
        </p:nvSpPr>
        <p:spPr>
          <a:xfrm>
            <a:off x="1250771" y="2930016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43" name="矩形 11"/>
          <p:cNvSpPr/>
          <p:nvPr>
            <p:custDataLst>
              <p:tags r:id="rId7"/>
            </p:custDataLst>
          </p:nvPr>
        </p:nvSpPr>
        <p:spPr>
          <a:xfrm>
            <a:off x="2150001" y="5230144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激励担当作为，制定专项任务管理办法，压实责任，优化人才项目，强化对基层的指挥调度和减负工作，推动科技任务高质量推进。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44" name="矩形 12"/>
          <p:cNvSpPr/>
          <p:nvPr>
            <p:custDataLst>
              <p:tags r:id="rId8"/>
            </p:custDataLst>
          </p:nvPr>
        </p:nvSpPr>
        <p:spPr>
          <a:xfrm>
            <a:off x="2150001" y="4653527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00000"/>
              </a:lnSpc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MiSans Normal" panose="00000500000000000000" charset="-122"/>
              </a:rPr>
              <a:t>激励担当作为、推动事业发展的成效进一步显现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MiSans Normal" panose="00000500000000000000" charset="-122"/>
            </a:endParaRPr>
          </a:p>
          <a:p>
            <a:pPr algn="just">
              <a:lnSpc>
                <a:spcPct val="100000"/>
              </a:lnSpc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MiSans Normal" panose="00000500000000000000" charset="-122"/>
              </a:rPr>
              <a:t>整治形式主义、切实为基层减负的举措进一步深化</a:t>
            </a:r>
            <a:endParaRPr lang="zh-CN" altLang="en-US" sz="2000" b="1">
              <a:solidFill>
                <a:srgbClr val="0CA9F8"/>
              </a:solidFill>
              <a:latin typeface="MiSans Normal" panose="00000500000000000000" charset="-122"/>
              <a:cs typeface="MiSans Normal" panose="00000500000000000000" charset="-122"/>
              <a:sym typeface="MiSans Normal" panose="00000500000000000000" charset="-122"/>
            </a:endParaRPr>
          </a:p>
        </p:txBody>
      </p:sp>
      <p:sp>
        <p:nvSpPr>
          <p:cNvPr id="1048745" name="矩形 19"/>
          <p:cNvSpPr/>
          <p:nvPr>
            <p:custDataLst>
              <p:tags r:id="rId9"/>
            </p:custDataLst>
          </p:nvPr>
        </p:nvSpPr>
        <p:spPr>
          <a:xfrm>
            <a:off x="1241245" y="4530342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6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47" name="文本框 2"/>
          <p:cNvSpPr txBox="1"/>
          <p:nvPr/>
        </p:nvSpPr>
        <p:spPr>
          <a:xfrm>
            <a:off x="263525" y="188595"/>
            <a:ext cx="104851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扎实推进我院党纪学习教育常态化长效化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pic>
        <p:nvPicPr>
          <p:cNvPr id="2097160" name="图片 7" descr="/data/temp/407e604b-910f-11ef-8552-b2597e3f052c.jpg@base@tag=imgScale&amp;m=1&amp;w=910&amp;h=1289&amp;q=95407e604b-910f-11ef-8552-b2597e3f052c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5543"/>
          <a:stretch>
            <a:fillRect/>
          </a:stretch>
        </p:blipFill>
        <p:spPr>
          <a:xfrm>
            <a:off x="8219004" y="1362905"/>
            <a:ext cx="3277671" cy="4644000"/>
          </a:xfrm>
          <a:prstGeom prst="round1Rect">
            <a:avLst>
              <a:gd name="adj" fmla="val 39814"/>
            </a:avLst>
          </a:prstGeom>
          <a:ln w="9525" cap="flat" cmpd="sng" algn="ctr">
            <a:solidFill>
              <a:srgbClr val="0CA9F8">
                <a:lumMod val="100000"/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03200" dist="38100" dir="2700000" algn="tl" rotWithShape="0">
              <a:srgbClr val="0CA9F8">
                <a:alpha val="60000"/>
              </a:srgbClr>
            </a:outerShdw>
          </a:effectLst>
        </p:spPr>
      </p:pic>
      <p:sp>
        <p:nvSpPr>
          <p:cNvPr id="1048748" name="圆角矩形 8"/>
          <p:cNvSpPr/>
          <p:nvPr>
            <p:custDataLst>
              <p:tags r:id="rId3"/>
            </p:custDataLst>
          </p:nvPr>
        </p:nvSpPr>
        <p:spPr>
          <a:xfrm>
            <a:off x="1001711" y="3014741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749" name="圆角矩形 35"/>
          <p:cNvSpPr/>
          <p:nvPr>
            <p:custDataLst>
              <p:tags r:id="rId4"/>
            </p:custDataLst>
          </p:nvPr>
        </p:nvSpPr>
        <p:spPr>
          <a:xfrm>
            <a:off x="636586" y="3320176"/>
            <a:ext cx="2088000" cy="720000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聚焦岗位纪律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强化规范管理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50" name="圆角矩形 11"/>
          <p:cNvSpPr/>
          <p:nvPr>
            <p:custDataLst>
              <p:tags r:id="rId5"/>
            </p:custDataLst>
          </p:nvPr>
        </p:nvSpPr>
        <p:spPr>
          <a:xfrm>
            <a:off x="1001711" y="1358661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751" name="圆角矩形 35"/>
          <p:cNvSpPr/>
          <p:nvPr>
            <p:custDataLst>
              <p:tags r:id="rId6"/>
            </p:custDataLst>
          </p:nvPr>
        </p:nvSpPr>
        <p:spPr>
          <a:xfrm>
            <a:off x="636270" y="1560195"/>
            <a:ext cx="2087880" cy="760095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/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贯彻重要论述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指导具体实践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52" name="矩形 12"/>
          <p:cNvSpPr/>
          <p:nvPr>
            <p:custDataLst>
              <p:tags r:id="rId7"/>
            </p:custDataLst>
          </p:nvPr>
        </p:nvSpPr>
        <p:spPr>
          <a:xfrm>
            <a:off x="2970212" y="1425336"/>
            <a:ext cx="4512039" cy="119873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坚持学以致用，坚持突出重点，坚持常态推进，将推进纪律教育情况纳入监督考核、评议等内容。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53" name="矩形 13"/>
          <p:cNvSpPr/>
          <p:nvPr>
            <p:custDataLst>
              <p:tags r:id="rId8"/>
            </p:custDataLst>
          </p:nvPr>
        </p:nvSpPr>
        <p:spPr>
          <a:xfrm>
            <a:off x="2970212" y="3014106"/>
            <a:ext cx="4512039" cy="13329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督促指导院属单位党委开展专题学习，建立协同工作机制，加强宣传引导，构建适应科技发展要求的纪律制度体系。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54" name="圆角矩形 15"/>
          <p:cNvSpPr/>
          <p:nvPr>
            <p:custDataLst>
              <p:tags r:id="rId9"/>
            </p:custDataLst>
          </p:nvPr>
        </p:nvSpPr>
        <p:spPr>
          <a:xfrm>
            <a:off x="1001711" y="4670187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755" name="圆角矩形 35"/>
          <p:cNvSpPr/>
          <p:nvPr>
            <p:custDataLst>
              <p:tags r:id="rId10"/>
            </p:custDataLst>
          </p:nvPr>
        </p:nvSpPr>
        <p:spPr>
          <a:xfrm>
            <a:off x="636586" y="4976257"/>
            <a:ext cx="2088000" cy="720000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压实"两个责任"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推动干部好干事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56" name="矩形 18"/>
          <p:cNvSpPr/>
          <p:nvPr>
            <p:custDataLst>
              <p:tags r:id="rId11"/>
            </p:custDataLst>
          </p:nvPr>
        </p:nvSpPr>
        <p:spPr>
          <a:xfrm>
            <a:off x="2970212" y="4669552"/>
            <a:ext cx="4512039" cy="13329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党性教育与纪律约束并重，落实中央八项规定，强化日常监督，激发干部担当作为。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7" name="矩形 31"/>
          <p:cNvSpPr/>
          <p:nvPr>
            <p:custDataLst>
              <p:tags r:id="rId1"/>
            </p:custDataLst>
          </p:nvPr>
        </p:nvSpPr>
        <p:spPr>
          <a:xfrm>
            <a:off x="677545" y="2297132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58" name="文本框 32"/>
          <p:cNvSpPr txBox="1"/>
          <p:nvPr>
            <p:custDataLst>
              <p:tags r:id="rId2"/>
            </p:custDataLst>
          </p:nvPr>
        </p:nvSpPr>
        <p:spPr>
          <a:xfrm>
            <a:off x="677545" y="2450802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第一部分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59" name="矩形 33"/>
          <p:cNvSpPr/>
          <p:nvPr>
            <p:custDataLst>
              <p:tags r:id="rId3"/>
            </p:custDataLst>
          </p:nvPr>
        </p:nvSpPr>
        <p:spPr>
          <a:xfrm>
            <a:off x="4048125" y="2297132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60" name="文本框 34"/>
          <p:cNvSpPr txBox="1"/>
          <p:nvPr>
            <p:custDataLst>
              <p:tags r:id="rId4"/>
            </p:custDataLst>
          </p:nvPr>
        </p:nvSpPr>
        <p:spPr>
          <a:xfrm>
            <a:off x="4112895" y="2408257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侯建国同志的讲话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61" name="矩形 31"/>
          <p:cNvSpPr/>
          <p:nvPr>
            <p:custDataLst>
              <p:tags r:id="rId5"/>
            </p:custDataLst>
          </p:nvPr>
        </p:nvSpPr>
        <p:spPr>
          <a:xfrm>
            <a:off x="688975" y="353214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62" name="文本框 32"/>
          <p:cNvSpPr txBox="1"/>
          <p:nvPr>
            <p:custDataLst>
              <p:tags r:id="rId6"/>
            </p:custDataLst>
          </p:nvPr>
        </p:nvSpPr>
        <p:spPr>
          <a:xfrm>
            <a:off x="688975" y="368581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第二部分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63" name="矩形 33"/>
          <p:cNvSpPr/>
          <p:nvPr>
            <p:custDataLst>
              <p:tags r:id="rId7"/>
            </p:custDataLst>
          </p:nvPr>
        </p:nvSpPr>
        <p:spPr>
          <a:xfrm>
            <a:off x="4059555" y="353214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64" name="文本框 34"/>
          <p:cNvSpPr txBox="1"/>
          <p:nvPr>
            <p:custDataLst>
              <p:tags r:id="rId8"/>
            </p:custDataLst>
          </p:nvPr>
        </p:nvSpPr>
        <p:spPr>
          <a:xfrm>
            <a:off x="4112895" y="363406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吴朝晖同志的讲话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66" name="矩形 31"/>
          <p:cNvSpPr/>
          <p:nvPr>
            <p:custDataLst>
              <p:tags r:id="rId9"/>
            </p:custDataLst>
          </p:nvPr>
        </p:nvSpPr>
        <p:spPr>
          <a:xfrm>
            <a:off x="688975" y="476785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67" name="文本框 32"/>
          <p:cNvSpPr txBox="1"/>
          <p:nvPr>
            <p:custDataLst>
              <p:tags r:id="rId10"/>
            </p:custDataLst>
          </p:nvPr>
        </p:nvSpPr>
        <p:spPr>
          <a:xfrm>
            <a:off x="688975" y="492152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第三部分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68" name="矩形 33"/>
          <p:cNvSpPr/>
          <p:nvPr>
            <p:custDataLst>
              <p:tags r:id="rId11"/>
            </p:custDataLst>
          </p:nvPr>
        </p:nvSpPr>
        <p:spPr>
          <a:xfrm>
            <a:off x="4059555" y="476785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69" name="文本框 34"/>
          <p:cNvSpPr txBox="1"/>
          <p:nvPr>
            <p:custDataLst>
              <p:tags r:id="rId12"/>
            </p:custDataLst>
          </p:nvPr>
        </p:nvSpPr>
        <p:spPr>
          <a:xfrm>
            <a:off x="4112895" y="486977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孙也刚同志的讲话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70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9244013" y="6483350"/>
            <a:ext cx="2846387" cy="374650"/>
          </a:xfrm>
        </p:spPr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6" name="文本框 2"/>
          <p:cNvSpPr txBox="1"/>
          <p:nvPr/>
        </p:nvSpPr>
        <p:spPr>
          <a:xfrm>
            <a:off x="178752" y="691428"/>
            <a:ext cx="11834495" cy="1870075"/>
          </a:xfrm>
          <a:prstGeom prst="rect">
            <a:avLst/>
          </a:prstGeom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defTabSz="909955">
              <a:buFontTx/>
              <a:defRPr sz="3200" b="1" ker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2pPr>
            <a:lvl3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3pPr>
            <a:lvl4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4pPr>
            <a:lvl5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5pPr>
            <a:lvl6pPr marL="41465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6pPr>
            <a:lvl7pPr marL="82867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7pPr>
            <a:lvl8pPr marL="124333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8pPr>
            <a:lvl9pPr marL="165735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院党组理论学习中心组集体专题学习会上</a:t>
            </a:r>
            <a:endParaRPr lang="en-US" altLang="zh-CN" dirty="0">
              <a:sym typeface="汉仪君黑-45简" panose="020B0604020202020204" charset="-122"/>
            </a:endParaRPr>
          </a:p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院领导做了重要讲话</a:t>
            </a:r>
            <a:endParaRPr dirty="0">
              <a:sym typeface="汉仪君黑-45简" panose="020B0604020202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73" name="文本框 2"/>
          <p:cNvSpPr txBox="1"/>
          <p:nvPr/>
        </p:nvSpPr>
        <p:spPr>
          <a:xfrm>
            <a:off x="1055370" y="4437380"/>
            <a:ext cx="3824605" cy="4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>
              <a:lnSpc>
                <a:spcPct val="115000"/>
              </a:lnSpc>
            </a:pPr>
            <a:r>
              <a:rPr lang="zh-CN" sz="2000" b="1">
                <a:ea typeface="微软雅黑" panose="020B0503020204020204" pitchFamily="34" charset="-122"/>
              </a:rPr>
              <a:t>驻院纪检监察组组长、党组成员</a:t>
            </a:r>
            <a:endParaRPr lang="zh-CN" altLang="en-US" sz="1600">
              <a:ea typeface="微软雅黑" panose="020B0503020204020204" pitchFamily="34" charset="-122"/>
            </a:endParaRPr>
          </a:p>
        </p:txBody>
      </p:sp>
      <p:pic>
        <p:nvPicPr>
          <p:cNvPr id="209716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570" y="1341120"/>
            <a:ext cx="4503420" cy="3023235"/>
          </a:xfrm>
          <a:prstGeom prst="rect">
            <a:avLst/>
          </a:prstGeom>
        </p:spPr>
      </p:pic>
      <p:sp>
        <p:nvSpPr>
          <p:cNvPr id="1048774" name="标题 6"/>
          <p:cNvSpPr>
            <a:spLocks noGrp="1"/>
          </p:cNvSpPr>
          <p:nvPr/>
        </p:nvSpPr>
        <p:spPr>
          <a:xfrm>
            <a:off x="304800" y="76200"/>
            <a:ext cx="10668000" cy="6873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904" tIns="45450" rIns="90904" bIns="45450" numCol="1" anchor="ctr" anchorCtr="0" compatLnSpc="1"/>
          <a:lstStyle>
            <a:lvl1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+mj-lt"/>
                <a:ea typeface="+mj-ea"/>
                <a:cs typeface="+mj-cs"/>
              </a:defRPr>
            </a:lvl1pPr>
            <a:lvl2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l" defTabSz="909955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14655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828675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243330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657350" algn="l" defTabSz="913765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孙也刚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同志的讲话要点</a:t>
            </a:r>
            <a:endParaRPr lang="zh-CN" altLang="en-US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775" name="文本框 48"/>
          <p:cNvSpPr txBox="1"/>
          <p:nvPr/>
        </p:nvSpPr>
        <p:spPr>
          <a:xfrm>
            <a:off x="5231765" y="2707640"/>
            <a:ext cx="6696075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提高认识：中国科学院三项纪律要求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压实责任</a:t>
            </a:r>
            <a:r>
              <a:rPr 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：全院各级纪检机构责无旁贷</a:t>
            </a:r>
            <a:endParaRPr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把握重点：循序渐进，注重方式方法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6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77" name="文本框 2"/>
          <p:cNvSpPr txBox="1"/>
          <p:nvPr/>
        </p:nvSpPr>
        <p:spPr>
          <a:xfrm>
            <a:off x="263525" y="188595"/>
            <a:ext cx="104851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提高认识：中国科学院三项纪律要求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778" name="矩形: 圆角 2"/>
          <p:cNvSpPr/>
          <p:nvPr>
            <p:custDataLst>
              <p:tags r:id="rId1"/>
            </p:custDataLst>
          </p:nvPr>
        </p:nvSpPr>
        <p:spPr>
          <a:xfrm>
            <a:off x="696595" y="2412309"/>
            <a:ext cx="2495360" cy="3110454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79" name="矩形 6"/>
          <p:cNvSpPr/>
          <p:nvPr>
            <p:custDataLst>
              <p:tags r:id="rId2"/>
            </p:custDataLst>
          </p:nvPr>
        </p:nvSpPr>
        <p:spPr>
          <a:xfrm>
            <a:off x="961842" y="3540723"/>
            <a:ext cx="1995397" cy="17625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习近平总书记指示，中国科学院要突破科技封锁，抢占科技制高点。</a:t>
            </a:r>
            <a:endParaRPr lang="zh-CN" altLang="en-US" sz="1400" dirty="0"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780" name="圆角矩形 7"/>
          <p:cNvSpPr/>
          <p:nvPr>
            <p:custDataLst>
              <p:tags r:id="rId3"/>
            </p:custDataLst>
          </p:nvPr>
        </p:nvSpPr>
        <p:spPr>
          <a:xfrm>
            <a:off x="961842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81" name="矩形: 圆角 2"/>
          <p:cNvSpPr/>
          <p:nvPr>
            <p:custDataLst>
              <p:tags r:id="rId4"/>
            </p:custDataLst>
          </p:nvPr>
        </p:nvSpPr>
        <p:spPr>
          <a:xfrm>
            <a:off x="3464835" y="2412309"/>
            <a:ext cx="2495360" cy="3110454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82" name="矩形 21"/>
          <p:cNvSpPr/>
          <p:nvPr>
            <p:custDataLst>
              <p:tags r:id="rId5"/>
            </p:custDataLst>
          </p:nvPr>
        </p:nvSpPr>
        <p:spPr>
          <a:xfrm>
            <a:off x="3730083" y="3544539"/>
            <a:ext cx="1995397" cy="17625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院党组强调三项纪律，是贯彻总书记指示精神，确保科研方向和效率。</a:t>
            </a:r>
            <a:endParaRPr lang="zh-CN" altLang="en-US" sz="1400" dirty="0"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783" name="圆角矩形 22"/>
          <p:cNvSpPr/>
          <p:nvPr>
            <p:custDataLst>
              <p:tags r:id="rId6"/>
            </p:custDataLst>
          </p:nvPr>
        </p:nvSpPr>
        <p:spPr>
          <a:xfrm>
            <a:off x="373008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84" name="矩形: 圆角 2"/>
          <p:cNvSpPr/>
          <p:nvPr>
            <p:custDataLst>
              <p:tags r:id="rId7"/>
            </p:custDataLst>
          </p:nvPr>
        </p:nvSpPr>
        <p:spPr>
          <a:xfrm>
            <a:off x="6233076" y="2412309"/>
            <a:ext cx="2495360" cy="3110454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85" name="矩形 24"/>
          <p:cNvSpPr/>
          <p:nvPr>
            <p:custDataLst>
              <p:tags r:id="rId8"/>
            </p:custDataLst>
          </p:nvPr>
        </p:nvSpPr>
        <p:spPr>
          <a:xfrm>
            <a:off x="6498323" y="3540723"/>
            <a:ext cx="1995397" cy="17625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严格执行三项纪律，保障科研人员聚焦主责主业，完成攻坚任务。</a:t>
            </a:r>
            <a:endParaRPr lang="zh-CN" altLang="en-US" sz="1400" dirty="0"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786" name="圆角矩形 25"/>
          <p:cNvSpPr/>
          <p:nvPr>
            <p:custDataLst>
              <p:tags r:id="rId9"/>
            </p:custDataLst>
          </p:nvPr>
        </p:nvSpPr>
        <p:spPr>
          <a:xfrm>
            <a:off x="649832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87" name="矩形: 圆角 2"/>
          <p:cNvSpPr/>
          <p:nvPr>
            <p:custDataLst>
              <p:tags r:id="rId10"/>
            </p:custDataLst>
          </p:nvPr>
        </p:nvSpPr>
        <p:spPr>
          <a:xfrm>
            <a:off x="9001316" y="2412309"/>
            <a:ext cx="2495360" cy="3110454"/>
          </a:xfrm>
          <a:prstGeom prst="roundRect">
            <a:avLst>
              <a:gd name="adj" fmla="val 0"/>
            </a:avLst>
          </a:prstGeom>
          <a:solidFill>
            <a:sysClr val="windowText" lastClr="000000">
              <a:lumMod val="40000"/>
              <a:lumOff val="60000"/>
              <a:alpha val="15000"/>
            </a:sysClr>
          </a:solidFill>
          <a:ln w="15875" cap="flat" cmpd="sng" algn="ctr">
            <a:noFill/>
            <a:prstDash val="solid"/>
            <a:miter lim="800000"/>
          </a:ln>
          <a:effectLst/>
        </p:spPr>
        <p:txBody>
          <a:bodyPr lIns="82296" tIns="41148" rIns="82296" bIns="41148" rtlCol="0" anchor="ctr"/>
          <a:lstStyle/>
          <a:p>
            <a:endParaRPr lang="zh-CN" altLang="en-US" sz="1440">
              <a:solidFill>
                <a:sysClr val="window" lastClr="FFFFFF"/>
              </a:solidFill>
              <a:latin typeface="MiSans Heavy" charset="0"/>
              <a:ea typeface="MiSans Heavy" charset="0"/>
            </a:endParaRPr>
          </a:p>
        </p:txBody>
      </p:sp>
      <p:sp>
        <p:nvSpPr>
          <p:cNvPr id="1048788" name="矩形 27"/>
          <p:cNvSpPr/>
          <p:nvPr>
            <p:custDataLst>
              <p:tags r:id="rId11"/>
            </p:custDataLst>
          </p:nvPr>
        </p:nvSpPr>
        <p:spPr>
          <a:xfrm>
            <a:off x="9266563" y="3544539"/>
            <a:ext cx="1995397" cy="17625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作为干部职工，严格遵守岗位工作纪律，是身为共产党员的基本要求。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789" name="圆角矩形 28"/>
          <p:cNvSpPr/>
          <p:nvPr>
            <p:custDataLst>
              <p:tags r:id="rId12"/>
            </p:custDataLst>
          </p:nvPr>
        </p:nvSpPr>
        <p:spPr>
          <a:xfrm>
            <a:off x="926656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04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cxnSp>
        <p:nvCxnSpPr>
          <p:cNvPr id="3145740" name="直接连接符 29"/>
          <p:cNvCxnSpPr/>
          <p:nvPr>
            <p:custDataLst>
              <p:tags r:id="rId13"/>
            </p:custDataLst>
          </p:nvPr>
        </p:nvCxnSpPr>
        <p:spPr>
          <a:xfrm flipV="1">
            <a:off x="882332" y="3391879"/>
            <a:ext cx="2128263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145741" name="直接连接符 30"/>
          <p:cNvCxnSpPr/>
          <p:nvPr>
            <p:custDataLst>
              <p:tags r:id="rId14"/>
            </p:custDataLst>
          </p:nvPr>
        </p:nvCxnSpPr>
        <p:spPr>
          <a:xfrm flipV="1">
            <a:off x="3650572" y="3391879"/>
            <a:ext cx="2128263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145742" name="直接连接符 31"/>
          <p:cNvCxnSpPr/>
          <p:nvPr>
            <p:custDataLst>
              <p:tags r:id="rId15"/>
            </p:custDataLst>
          </p:nvPr>
        </p:nvCxnSpPr>
        <p:spPr>
          <a:xfrm flipV="1">
            <a:off x="6418812" y="3391879"/>
            <a:ext cx="2128263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145743" name="直接连接符 32"/>
          <p:cNvCxnSpPr/>
          <p:nvPr>
            <p:custDataLst>
              <p:tags r:id="rId16"/>
            </p:custDataLst>
          </p:nvPr>
        </p:nvCxnSpPr>
        <p:spPr>
          <a:xfrm flipV="1">
            <a:off x="9187053" y="3391879"/>
            <a:ext cx="2128263" cy="0"/>
          </a:xfrm>
          <a:prstGeom prst="line">
            <a:avLst/>
          </a:prstGeom>
          <a:noFill/>
          <a:ln w="22225" cap="flat" cmpd="sng" algn="ctr">
            <a:solidFill>
              <a:srgbClr val="0CA9F8">
                <a:alpha val="50000"/>
              </a:srgbClr>
            </a:solidFill>
            <a:prstDash val="solid"/>
            <a:miter lim="800000"/>
          </a:ln>
          <a:effectLst/>
        </p:spPr>
      </p:cxnSp>
      <p:sp>
        <p:nvSpPr>
          <p:cNvPr id="1048790" name="矩形 33"/>
          <p:cNvSpPr/>
          <p:nvPr>
            <p:custDataLst>
              <p:tags r:id="rId17"/>
            </p:custDataLst>
          </p:nvPr>
        </p:nvSpPr>
        <p:spPr>
          <a:xfrm>
            <a:off x="893445" y="2802255"/>
            <a:ext cx="2163445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三项纪律与国家战略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791" name="矩形 34"/>
          <p:cNvSpPr/>
          <p:nvPr>
            <p:custDataLst>
              <p:tags r:id="rId18"/>
            </p:custDataLst>
          </p:nvPr>
        </p:nvSpPr>
        <p:spPr>
          <a:xfrm>
            <a:off x="3735705" y="2803525"/>
            <a:ext cx="2159635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三项纪律与党的领导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792" name="矩形 35"/>
          <p:cNvSpPr/>
          <p:nvPr>
            <p:custDataLst>
              <p:tags r:id="rId19"/>
            </p:custDataLst>
          </p:nvPr>
        </p:nvSpPr>
        <p:spPr>
          <a:xfrm>
            <a:off x="6498590" y="2802255"/>
            <a:ext cx="2068830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三项纪律与科研人员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793" name="矩形 36"/>
          <p:cNvSpPr/>
          <p:nvPr>
            <p:custDataLst>
              <p:tags r:id="rId20"/>
            </p:custDataLst>
          </p:nvPr>
        </p:nvSpPr>
        <p:spPr>
          <a:xfrm>
            <a:off x="9266555" y="2803525"/>
            <a:ext cx="2079625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三项纪律与干部职工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795" name="文本框 2"/>
          <p:cNvSpPr txBox="1"/>
          <p:nvPr/>
        </p:nvSpPr>
        <p:spPr>
          <a:xfrm>
            <a:off x="263525" y="188595"/>
            <a:ext cx="104851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压实责任：全院各级纪检机构责无旁贷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796" name="圆角矩形 8"/>
          <p:cNvSpPr/>
          <p:nvPr>
            <p:custDataLst>
              <p:tags r:id="rId1"/>
            </p:custDataLst>
          </p:nvPr>
        </p:nvSpPr>
        <p:spPr>
          <a:xfrm>
            <a:off x="1001711" y="3014741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797" name="圆角矩形 35"/>
          <p:cNvSpPr/>
          <p:nvPr>
            <p:custDataLst>
              <p:tags r:id="rId2"/>
            </p:custDataLst>
          </p:nvPr>
        </p:nvSpPr>
        <p:spPr>
          <a:xfrm>
            <a:off x="636586" y="3320176"/>
            <a:ext cx="2088000" cy="720000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强化监督专责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798" name="圆角矩形 11"/>
          <p:cNvSpPr/>
          <p:nvPr>
            <p:custDataLst>
              <p:tags r:id="rId3"/>
            </p:custDataLst>
          </p:nvPr>
        </p:nvSpPr>
        <p:spPr>
          <a:xfrm>
            <a:off x="1001711" y="1358661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799" name="圆角矩形 35"/>
          <p:cNvSpPr/>
          <p:nvPr>
            <p:custDataLst>
              <p:tags r:id="rId4"/>
            </p:custDataLst>
          </p:nvPr>
        </p:nvSpPr>
        <p:spPr>
          <a:xfrm>
            <a:off x="636270" y="1560195"/>
            <a:ext cx="2087880" cy="760095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/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明确职责定位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800" name="矩形 12"/>
          <p:cNvSpPr/>
          <p:nvPr>
            <p:custDataLst>
              <p:tags r:id="rId5"/>
            </p:custDataLst>
          </p:nvPr>
        </p:nvSpPr>
        <p:spPr>
          <a:xfrm>
            <a:off x="2969895" y="1425575"/>
            <a:ext cx="7778750" cy="119888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纠正对纪委职责的片面理解，不仅限于“办案”，应全面履行监督、执纪、问责职能，特别是在三项纪律的贯彻落实中发挥关键作用。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801" name="矩形 13"/>
          <p:cNvSpPr/>
          <p:nvPr>
            <p:custDataLst>
              <p:tags r:id="rId6"/>
            </p:custDataLst>
          </p:nvPr>
        </p:nvSpPr>
        <p:spPr>
          <a:xfrm>
            <a:off x="2969895" y="3014345"/>
            <a:ext cx="7714615" cy="13328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监督是纪检机关基本职责、第一职责。各级纪检组织要提高政治站位，强化责任担当，以强有力的政治监督，为三项纪律的贯彻执行提供坚强保障。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802" name="圆角矩形 15"/>
          <p:cNvSpPr/>
          <p:nvPr>
            <p:custDataLst>
              <p:tags r:id="rId7"/>
            </p:custDataLst>
          </p:nvPr>
        </p:nvSpPr>
        <p:spPr>
          <a:xfrm>
            <a:off x="1001711" y="4670187"/>
            <a:ext cx="6726557" cy="1331927"/>
          </a:xfrm>
          <a:prstGeom prst="roundRect">
            <a:avLst>
              <a:gd name="adj" fmla="val 15256"/>
            </a:avLst>
          </a:prstGeom>
          <a:gradFill>
            <a:gsLst>
              <a:gs pos="0">
                <a:srgbClr val="0CA9F8">
                  <a:lumMod val="20000"/>
                  <a:lumOff val="80000"/>
                  <a:alpha val="0"/>
                </a:srgbClr>
              </a:gs>
              <a:gs pos="100000">
                <a:srgbClr val="0CA9F8">
                  <a:lumMod val="20000"/>
                  <a:lumOff val="80000"/>
                  <a:alpha val="44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600">
              <a:solidFill>
                <a:sysClr val="window" lastClr="FFFFFF"/>
              </a:solidFill>
              <a:latin typeface="MiSans Normal" charset="0"/>
              <a:ea typeface="MiSans Normal" charset="0"/>
              <a:sym typeface="MiSans Normal" panose="00000500000000000000" charset="-122"/>
            </a:endParaRPr>
          </a:p>
        </p:txBody>
      </p:sp>
      <p:sp>
        <p:nvSpPr>
          <p:cNvPr id="1048803" name="圆角矩形 35"/>
          <p:cNvSpPr/>
          <p:nvPr>
            <p:custDataLst>
              <p:tags r:id="rId8"/>
            </p:custDataLst>
          </p:nvPr>
        </p:nvSpPr>
        <p:spPr>
          <a:xfrm>
            <a:off x="636586" y="4976257"/>
            <a:ext cx="2088000" cy="720000"/>
          </a:xfrm>
          <a:prstGeom prst="roundRect">
            <a:avLst>
              <a:gd name="adj" fmla="val 14111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MiSans Normal" panose="00000500000000000000" charset="-122"/>
              </a:rPr>
              <a:t>严肃纪律执行</a:t>
            </a:r>
            <a:endParaRPr lang="en-US" alt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MiSans Normal" panose="00000500000000000000" charset="-122"/>
            </a:endParaRPr>
          </a:p>
        </p:txBody>
      </p:sp>
      <p:sp>
        <p:nvSpPr>
          <p:cNvPr id="1048804" name="矩形 18"/>
          <p:cNvSpPr/>
          <p:nvPr>
            <p:custDataLst>
              <p:tags r:id="rId9"/>
            </p:custDataLst>
          </p:nvPr>
        </p:nvSpPr>
        <p:spPr>
          <a:xfrm>
            <a:off x="2969895" y="4669790"/>
            <a:ext cx="7715250" cy="13328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要坚持目标导向、效果导向，让三项纪律真正在基层落地，让违纪者受到惩处，坚决纠正有令不行、有禁不止的各种行为。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5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806" name="文本框 2"/>
          <p:cNvSpPr txBox="1"/>
          <p:nvPr/>
        </p:nvSpPr>
        <p:spPr>
          <a:xfrm>
            <a:off x="263525" y="188595"/>
            <a:ext cx="104851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把握重点：循序渐进，注重方式方法</a:t>
            </a:r>
            <a:endParaRPr lang="zh-CN" altLang="en-US" sz="3200" b="1" kern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807" name="任意多边形 6"/>
          <p:cNvSpPr/>
          <p:nvPr>
            <p:custDataLst>
              <p:tags r:id="rId1"/>
            </p:custDataLst>
          </p:nvPr>
        </p:nvSpPr>
        <p:spPr>
          <a:xfrm>
            <a:off x="1502695" y="3694744"/>
            <a:ext cx="2294422" cy="358166"/>
          </a:xfrm>
          <a:custGeom>
            <a:avLst/>
            <a:gdLst>
              <a:gd name="connsiteX0" fmla="*/ 0 w 2294255"/>
              <a:gd name="connsiteY0" fmla="*/ 89535 h 358140"/>
              <a:gd name="connsiteX1" fmla="*/ 728422 w 2294255"/>
              <a:gd name="connsiteY1" fmla="*/ 89535 h 358140"/>
              <a:gd name="connsiteX2" fmla="*/ 727522 w 2294255"/>
              <a:gd name="connsiteY2" fmla="*/ 92433 h 358140"/>
              <a:gd name="connsiteX3" fmla="*/ 718820 w 2294255"/>
              <a:gd name="connsiteY3" fmla="*/ 178752 h 358140"/>
              <a:gd name="connsiteX4" fmla="*/ 727522 w 2294255"/>
              <a:gd name="connsiteY4" fmla="*/ 265071 h 358140"/>
              <a:gd name="connsiteX5" fmla="*/ 728619 w 2294255"/>
              <a:gd name="connsiteY5" fmla="*/ 268605 h 358140"/>
              <a:gd name="connsiteX6" fmla="*/ 0 w 2294255"/>
              <a:gd name="connsiteY6" fmla="*/ 268605 h 358140"/>
              <a:gd name="connsiteX7" fmla="*/ 89535 w 2294255"/>
              <a:gd name="connsiteY7" fmla="*/ 179070 h 358140"/>
              <a:gd name="connsiteX8" fmla="*/ 2115185 w 2294255"/>
              <a:gd name="connsiteY8" fmla="*/ 0 h 358140"/>
              <a:gd name="connsiteX9" fmla="*/ 2294255 w 2294255"/>
              <a:gd name="connsiteY9" fmla="*/ 179070 h 358140"/>
              <a:gd name="connsiteX10" fmla="*/ 2115185 w 2294255"/>
              <a:gd name="connsiteY10" fmla="*/ 358140 h 358140"/>
              <a:gd name="connsiteX11" fmla="*/ 2115185 w 2294255"/>
              <a:gd name="connsiteY11" fmla="*/ 268605 h 358140"/>
              <a:gd name="connsiteX12" fmla="*/ 1565635 w 2294255"/>
              <a:gd name="connsiteY12" fmla="*/ 268605 h 358140"/>
              <a:gd name="connsiteX13" fmla="*/ 1566732 w 2294255"/>
              <a:gd name="connsiteY13" fmla="*/ 265071 h 358140"/>
              <a:gd name="connsiteX14" fmla="*/ 1575434 w 2294255"/>
              <a:gd name="connsiteY14" fmla="*/ 178752 h 358140"/>
              <a:gd name="connsiteX15" fmla="*/ 1566732 w 2294255"/>
              <a:gd name="connsiteY15" fmla="*/ 92433 h 358140"/>
              <a:gd name="connsiteX16" fmla="*/ 1565833 w 2294255"/>
              <a:gd name="connsiteY16" fmla="*/ 89535 h 358140"/>
              <a:gd name="connsiteX17" fmla="*/ 2115185 w 2294255"/>
              <a:gd name="connsiteY17" fmla="*/ 89535 h 3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4255" h="358140">
                <a:moveTo>
                  <a:pt x="0" y="89535"/>
                </a:moveTo>
                <a:lnTo>
                  <a:pt x="728422" y="89535"/>
                </a:lnTo>
                <a:lnTo>
                  <a:pt x="727522" y="92433"/>
                </a:lnTo>
                <a:cubicBezTo>
                  <a:pt x="721816" y="120315"/>
                  <a:pt x="718820" y="149184"/>
                  <a:pt x="718820" y="178752"/>
                </a:cubicBezTo>
                <a:cubicBezTo>
                  <a:pt x="718820" y="208320"/>
                  <a:pt x="721816" y="237189"/>
                  <a:pt x="727522" y="265071"/>
                </a:cubicBezTo>
                <a:lnTo>
                  <a:pt x="728619" y="268605"/>
                </a:lnTo>
                <a:lnTo>
                  <a:pt x="0" y="268605"/>
                </a:lnTo>
                <a:lnTo>
                  <a:pt x="89535" y="179070"/>
                </a:lnTo>
                <a:close/>
                <a:moveTo>
                  <a:pt x="2115185" y="0"/>
                </a:moveTo>
                <a:lnTo>
                  <a:pt x="2294255" y="179070"/>
                </a:lnTo>
                <a:lnTo>
                  <a:pt x="2115185" y="358140"/>
                </a:lnTo>
                <a:lnTo>
                  <a:pt x="2115185" y="268605"/>
                </a:lnTo>
                <a:lnTo>
                  <a:pt x="1565635" y="268605"/>
                </a:lnTo>
                <a:lnTo>
                  <a:pt x="1566732" y="265071"/>
                </a:lnTo>
                <a:cubicBezTo>
                  <a:pt x="1572438" y="237189"/>
                  <a:pt x="1575434" y="208320"/>
                  <a:pt x="1575434" y="178752"/>
                </a:cubicBezTo>
                <a:cubicBezTo>
                  <a:pt x="1575434" y="149184"/>
                  <a:pt x="1572438" y="120315"/>
                  <a:pt x="1566732" y="92433"/>
                </a:cubicBezTo>
                <a:lnTo>
                  <a:pt x="1565833" y="89535"/>
                </a:lnTo>
                <a:lnTo>
                  <a:pt x="2115185" y="89535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08" name="任意多边形 9"/>
          <p:cNvSpPr/>
          <p:nvPr>
            <p:custDataLst>
              <p:tags r:id="rId2"/>
            </p:custDataLst>
          </p:nvPr>
        </p:nvSpPr>
        <p:spPr>
          <a:xfrm>
            <a:off x="3797117" y="3694744"/>
            <a:ext cx="2294422" cy="358166"/>
          </a:xfrm>
          <a:custGeom>
            <a:avLst/>
            <a:gdLst>
              <a:gd name="connsiteX0" fmla="*/ 0 w 2294255"/>
              <a:gd name="connsiteY0" fmla="*/ 89535 h 358140"/>
              <a:gd name="connsiteX1" fmla="*/ 728422 w 2294255"/>
              <a:gd name="connsiteY1" fmla="*/ 89535 h 358140"/>
              <a:gd name="connsiteX2" fmla="*/ 727522 w 2294255"/>
              <a:gd name="connsiteY2" fmla="*/ 92433 h 358140"/>
              <a:gd name="connsiteX3" fmla="*/ 718820 w 2294255"/>
              <a:gd name="connsiteY3" fmla="*/ 178752 h 358140"/>
              <a:gd name="connsiteX4" fmla="*/ 727522 w 2294255"/>
              <a:gd name="connsiteY4" fmla="*/ 265071 h 358140"/>
              <a:gd name="connsiteX5" fmla="*/ 728619 w 2294255"/>
              <a:gd name="connsiteY5" fmla="*/ 268605 h 358140"/>
              <a:gd name="connsiteX6" fmla="*/ 0 w 2294255"/>
              <a:gd name="connsiteY6" fmla="*/ 268605 h 358140"/>
              <a:gd name="connsiteX7" fmla="*/ 89535 w 2294255"/>
              <a:gd name="connsiteY7" fmla="*/ 179070 h 358140"/>
              <a:gd name="connsiteX8" fmla="*/ 2115185 w 2294255"/>
              <a:gd name="connsiteY8" fmla="*/ 0 h 358140"/>
              <a:gd name="connsiteX9" fmla="*/ 2294255 w 2294255"/>
              <a:gd name="connsiteY9" fmla="*/ 179070 h 358140"/>
              <a:gd name="connsiteX10" fmla="*/ 2115185 w 2294255"/>
              <a:gd name="connsiteY10" fmla="*/ 358140 h 358140"/>
              <a:gd name="connsiteX11" fmla="*/ 2115185 w 2294255"/>
              <a:gd name="connsiteY11" fmla="*/ 268605 h 358140"/>
              <a:gd name="connsiteX12" fmla="*/ 1565635 w 2294255"/>
              <a:gd name="connsiteY12" fmla="*/ 268605 h 358140"/>
              <a:gd name="connsiteX13" fmla="*/ 1566733 w 2294255"/>
              <a:gd name="connsiteY13" fmla="*/ 265071 h 358140"/>
              <a:gd name="connsiteX14" fmla="*/ 1575434 w 2294255"/>
              <a:gd name="connsiteY14" fmla="*/ 178752 h 358140"/>
              <a:gd name="connsiteX15" fmla="*/ 1566733 w 2294255"/>
              <a:gd name="connsiteY15" fmla="*/ 92433 h 358140"/>
              <a:gd name="connsiteX16" fmla="*/ 1565833 w 2294255"/>
              <a:gd name="connsiteY16" fmla="*/ 89535 h 358140"/>
              <a:gd name="connsiteX17" fmla="*/ 2115185 w 2294255"/>
              <a:gd name="connsiteY17" fmla="*/ 89535 h 3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4255" h="358140">
                <a:moveTo>
                  <a:pt x="0" y="89535"/>
                </a:moveTo>
                <a:lnTo>
                  <a:pt x="728422" y="89535"/>
                </a:lnTo>
                <a:lnTo>
                  <a:pt x="727522" y="92433"/>
                </a:lnTo>
                <a:cubicBezTo>
                  <a:pt x="721817" y="120315"/>
                  <a:pt x="718820" y="149184"/>
                  <a:pt x="718820" y="178752"/>
                </a:cubicBezTo>
                <a:cubicBezTo>
                  <a:pt x="718820" y="208320"/>
                  <a:pt x="721817" y="237189"/>
                  <a:pt x="727522" y="265071"/>
                </a:cubicBezTo>
                <a:lnTo>
                  <a:pt x="728619" y="268605"/>
                </a:lnTo>
                <a:lnTo>
                  <a:pt x="0" y="268605"/>
                </a:lnTo>
                <a:lnTo>
                  <a:pt x="89535" y="179070"/>
                </a:lnTo>
                <a:close/>
                <a:moveTo>
                  <a:pt x="2115185" y="0"/>
                </a:moveTo>
                <a:lnTo>
                  <a:pt x="2294255" y="179070"/>
                </a:lnTo>
                <a:lnTo>
                  <a:pt x="2115185" y="358140"/>
                </a:lnTo>
                <a:lnTo>
                  <a:pt x="2115185" y="268605"/>
                </a:lnTo>
                <a:lnTo>
                  <a:pt x="1565635" y="268605"/>
                </a:lnTo>
                <a:lnTo>
                  <a:pt x="1566733" y="265071"/>
                </a:lnTo>
                <a:cubicBezTo>
                  <a:pt x="1572438" y="237189"/>
                  <a:pt x="1575434" y="208320"/>
                  <a:pt x="1575434" y="178752"/>
                </a:cubicBezTo>
                <a:cubicBezTo>
                  <a:pt x="1575434" y="149184"/>
                  <a:pt x="1572438" y="120315"/>
                  <a:pt x="1566733" y="92433"/>
                </a:cubicBezTo>
                <a:lnTo>
                  <a:pt x="1565833" y="89535"/>
                </a:lnTo>
                <a:lnTo>
                  <a:pt x="2115185" y="89535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09" name="任意多边形 10"/>
          <p:cNvSpPr/>
          <p:nvPr>
            <p:custDataLst>
              <p:tags r:id="rId3"/>
            </p:custDataLst>
          </p:nvPr>
        </p:nvSpPr>
        <p:spPr>
          <a:xfrm>
            <a:off x="6091539" y="3694744"/>
            <a:ext cx="2294422" cy="358166"/>
          </a:xfrm>
          <a:custGeom>
            <a:avLst/>
            <a:gdLst>
              <a:gd name="connsiteX0" fmla="*/ 0 w 2294255"/>
              <a:gd name="connsiteY0" fmla="*/ 89535 h 358140"/>
              <a:gd name="connsiteX1" fmla="*/ 724612 w 2294255"/>
              <a:gd name="connsiteY1" fmla="*/ 89535 h 358140"/>
              <a:gd name="connsiteX2" fmla="*/ 723712 w 2294255"/>
              <a:gd name="connsiteY2" fmla="*/ 92433 h 358140"/>
              <a:gd name="connsiteX3" fmla="*/ 715010 w 2294255"/>
              <a:gd name="connsiteY3" fmla="*/ 178752 h 358140"/>
              <a:gd name="connsiteX4" fmla="*/ 723712 w 2294255"/>
              <a:gd name="connsiteY4" fmla="*/ 265071 h 358140"/>
              <a:gd name="connsiteX5" fmla="*/ 724809 w 2294255"/>
              <a:gd name="connsiteY5" fmla="*/ 268605 h 358140"/>
              <a:gd name="connsiteX6" fmla="*/ 0 w 2294255"/>
              <a:gd name="connsiteY6" fmla="*/ 268605 h 358140"/>
              <a:gd name="connsiteX7" fmla="*/ 89535 w 2294255"/>
              <a:gd name="connsiteY7" fmla="*/ 179070 h 358140"/>
              <a:gd name="connsiteX8" fmla="*/ 2115185 w 2294255"/>
              <a:gd name="connsiteY8" fmla="*/ 0 h 358140"/>
              <a:gd name="connsiteX9" fmla="*/ 2294255 w 2294255"/>
              <a:gd name="connsiteY9" fmla="*/ 179070 h 358140"/>
              <a:gd name="connsiteX10" fmla="*/ 2115185 w 2294255"/>
              <a:gd name="connsiteY10" fmla="*/ 358140 h 358140"/>
              <a:gd name="connsiteX11" fmla="*/ 2115185 w 2294255"/>
              <a:gd name="connsiteY11" fmla="*/ 268605 h 358140"/>
              <a:gd name="connsiteX12" fmla="*/ 1561825 w 2294255"/>
              <a:gd name="connsiteY12" fmla="*/ 268605 h 358140"/>
              <a:gd name="connsiteX13" fmla="*/ 1562923 w 2294255"/>
              <a:gd name="connsiteY13" fmla="*/ 265071 h 358140"/>
              <a:gd name="connsiteX14" fmla="*/ 1571624 w 2294255"/>
              <a:gd name="connsiteY14" fmla="*/ 178752 h 358140"/>
              <a:gd name="connsiteX15" fmla="*/ 1562923 w 2294255"/>
              <a:gd name="connsiteY15" fmla="*/ 92433 h 358140"/>
              <a:gd name="connsiteX16" fmla="*/ 1562023 w 2294255"/>
              <a:gd name="connsiteY16" fmla="*/ 89535 h 358140"/>
              <a:gd name="connsiteX17" fmla="*/ 2115185 w 2294255"/>
              <a:gd name="connsiteY17" fmla="*/ 89535 h 3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4255" h="358140">
                <a:moveTo>
                  <a:pt x="0" y="89535"/>
                </a:moveTo>
                <a:lnTo>
                  <a:pt x="724612" y="89535"/>
                </a:lnTo>
                <a:lnTo>
                  <a:pt x="723712" y="92433"/>
                </a:lnTo>
                <a:cubicBezTo>
                  <a:pt x="718007" y="120315"/>
                  <a:pt x="715010" y="149184"/>
                  <a:pt x="715010" y="178752"/>
                </a:cubicBezTo>
                <a:cubicBezTo>
                  <a:pt x="715010" y="208320"/>
                  <a:pt x="718007" y="237189"/>
                  <a:pt x="723712" y="265071"/>
                </a:cubicBezTo>
                <a:lnTo>
                  <a:pt x="724809" y="268605"/>
                </a:lnTo>
                <a:lnTo>
                  <a:pt x="0" y="268605"/>
                </a:lnTo>
                <a:lnTo>
                  <a:pt x="89535" y="179070"/>
                </a:lnTo>
                <a:close/>
                <a:moveTo>
                  <a:pt x="2115185" y="0"/>
                </a:moveTo>
                <a:lnTo>
                  <a:pt x="2294255" y="179070"/>
                </a:lnTo>
                <a:lnTo>
                  <a:pt x="2115185" y="358140"/>
                </a:lnTo>
                <a:lnTo>
                  <a:pt x="2115185" y="268605"/>
                </a:lnTo>
                <a:lnTo>
                  <a:pt x="1561825" y="268605"/>
                </a:lnTo>
                <a:lnTo>
                  <a:pt x="1562923" y="265071"/>
                </a:lnTo>
                <a:cubicBezTo>
                  <a:pt x="1568628" y="237189"/>
                  <a:pt x="1571624" y="208320"/>
                  <a:pt x="1571624" y="178752"/>
                </a:cubicBezTo>
                <a:cubicBezTo>
                  <a:pt x="1571624" y="149184"/>
                  <a:pt x="1568628" y="120315"/>
                  <a:pt x="1562923" y="92433"/>
                </a:cubicBezTo>
                <a:lnTo>
                  <a:pt x="1562023" y="89535"/>
                </a:lnTo>
                <a:lnTo>
                  <a:pt x="2115185" y="89535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0" name="任意多边形 11"/>
          <p:cNvSpPr/>
          <p:nvPr>
            <p:custDataLst>
              <p:tags r:id="rId4"/>
            </p:custDataLst>
          </p:nvPr>
        </p:nvSpPr>
        <p:spPr>
          <a:xfrm>
            <a:off x="8385961" y="3694744"/>
            <a:ext cx="2294422" cy="358166"/>
          </a:xfrm>
          <a:custGeom>
            <a:avLst/>
            <a:gdLst>
              <a:gd name="connsiteX0" fmla="*/ 0 w 2294255"/>
              <a:gd name="connsiteY0" fmla="*/ 89535 h 358140"/>
              <a:gd name="connsiteX1" fmla="*/ 728422 w 2294255"/>
              <a:gd name="connsiteY1" fmla="*/ 89535 h 358140"/>
              <a:gd name="connsiteX2" fmla="*/ 727523 w 2294255"/>
              <a:gd name="connsiteY2" fmla="*/ 92433 h 358140"/>
              <a:gd name="connsiteX3" fmla="*/ 718821 w 2294255"/>
              <a:gd name="connsiteY3" fmla="*/ 178752 h 358140"/>
              <a:gd name="connsiteX4" fmla="*/ 727523 w 2294255"/>
              <a:gd name="connsiteY4" fmla="*/ 265071 h 358140"/>
              <a:gd name="connsiteX5" fmla="*/ 728620 w 2294255"/>
              <a:gd name="connsiteY5" fmla="*/ 268605 h 358140"/>
              <a:gd name="connsiteX6" fmla="*/ 0 w 2294255"/>
              <a:gd name="connsiteY6" fmla="*/ 268605 h 358140"/>
              <a:gd name="connsiteX7" fmla="*/ 89535 w 2294255"/>
              <a:gd name="connsiteY7" fmla="*/ 179070 h 358140"/>
              <a:gd name="connsiteX8" fmla="*/ 2115185 w 2294255"/>
              <a:gd name="connsiteY8" fmla="*/ 0 h 358140"/>
              <a:gd name="connsiteX9" fmla="*/ 2294255 w 2294255"/>
              <a:gd name="connsiteY9" fmla="*/ 179070 h 358140"/>
              <a:gd name="connsiteX10" fmla="*/ 2115185 w 2294255"/>
              <a:gd name="connsiteY10" fmla="*/ 358140 h 358140"/>
              <a:gd name="connsiteX11" fmla="*/ 2115185 w 2294255"/>
              <a:gd name="connsiteY11" fmla="*/ 268605 h 358140"/>
              <a:gd name="connsiteX12" fmla="*/ 1565636 w 2294255"/>
              <a:gd name="connsiteY12" fmla="*/ 268605 h 358140"/>
              <a:gd name="connsiteX13" fmla="*/ 1566733 w 2294255"/>
              <a:gd name="connsiteY13" fmla="*/ 265071 h 358140"/>
              <a:gd name="connsiteX14" fmla="*/ 1575435 w 2294255"/>
              <a:gd name="connsiteY14" fmla="*/ 178752 h 358140"/>
              <a:gd name="connsiteX15" fmla="*/ 1566733 w 2294255"/>
              <a:gd name="connsiteY15" fmla="*/ 92433 h 358140"/>
              <a:gd name="connsiteX16" fmla="*/ 1565834 w 2294255"/>
              <a:gd name="connsiteY16" fmla="*/ 89535 h 358140"/>
              <a:gd name="connsiteX17" fmla="*/ 2115185 w 2294255"/>
              <a:gd name="connsiteY17" fmla="*/ 89535 h 3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4255" h="358140">
                <a:moveTo>
                  <a:pt x="0" y="89535"/>
                </a:moveTo>
                <a:lnTo>
                  <a:pt x="728422" y="89535"/>
                </a:lnTo>
                <a:lnTo>
                  <a:pt x="727523" y="92433"/>
                </a:lnTo>
                <a:cubicBezTo>
                  <a:pt x="721817" y="120315"/>
                  <a:pt x="718821" y="149184"/>
                  <a:pt x="718821" y="178752"/>
                </a:cubicBezTo>
                <a:cubicBezTo>
                  <a:pt x="718821" y="208320"/>
                  <a:pt x="721817" y="237189"/>
                  <a:pt x="727523" y="265071"/>
                </a:cubicBezTo>
                <a:lnTo>
                  <a:pt x="728620" y="268605"/>
                </a:lnTo>
                <a:lnTo>
                  <a:pt x="0" y="268605"/>
                </a:lnTo>
                <a:lnTo>
                  <a:pt x="89535" y="179070"/>
                </a:lnTo>
                <a:close/>
                <a:moveTo>
                  <a:pt x="2115185" y="0"/>
                </a:moveTo>
                <a:lnTo>
                  <a:pt x="2294255" y="179070"/>
                </a:lnTo>
                <a:lnTo>
                  <a:pt x="2115185" y="358140"/>
                </a:lnTo>
                <a:lnTo>
                  <a:pt x="2115185" y="268605"/>
                </a:lnTo>
                <a:lnTo>
                  <a:pt x="1565636" y="268605"/>
                </a:lnTo>
                <a:lnTo>
                  <a:pt x="1566733" y="265071"/>
                </a:lnTo>
                <a:cubicBezTo>
                  <a:pt x="1572439" y="237189"/>
                  <a:pt x="1575435" y="208320"/>
                  <a:pt x="1575435" y="178752"/>
                </a:cubicBezTo>
                <a:cubicBezTo>
                  <a:pt x="1575435" y="149184"/>
                  <a:pt x="1572439" y="120315"/>
                  <a:pt x="1566733" y="92433"/>
                </a:cubicBezTo>
                <a:lnTo>
                  <a:pt x="1565834" y="89535"/>
                </a:lnTo>
                <a:lnTo>
                  <a:pt x="2115185" y="89535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1" name="椭圆 12"/>
          <p:cNvSpPr/>
          <p:nvPr>
            <p:custDataLst>
              <p:tags r:id="rId5"/>
            </p:custDataLst>
          </p:nvPr>
        </p:nvSpPr>
        <p:spPr>
          <a:xfrm>
            <a:off x="2252684" y="3476288"/>
            <a:ext cx="794443" cy="79444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2" name="椭圆 13"/>
          <p:cNvSpPr/>
          <p:nvPr>
            <p:custDataLst>
              <p:tags r:id="rId6"/>
            </p:custDataLst>
          </p:nvPr>
        </p:nvSpPr>
        <p:spPr>
          <a:xfrm>
            <a:off x="4547106" y="3476288"/>
            <a:ext cx="794443" cy="79444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3" name="椭圆 14"/>
          <p:cNvSpPr/>
          <p:nvPr>
            <p:custDataLst>
              <p:tags r:id="rId7"/>
            </p:custDataLst>
          </p:nvPr>
        </p:nvSpPr>
        <p:spPr>
          <a:xfrm>
            <a:off x="6833908" y="3476288"/>
            <a:ext cx="794443" cy="79444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4" name="椭圆 15"/>
          <p:cNvSpPr/>
          <p:nvPr>
            <p:custDataLst>
              <p:tags r:id="rId8"/>
            </p:custDataLst>
          </p:nvPr>
        </p:nvSpPr>
        <p:spPr>
          <a:xfrm>
            <a:off x="9135950" y="3476288"/>
            <a:ext cx="794443" cy="794443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815" name="矩形 16"/>
          <p:cNvSpPr/>
          <p:nvPr>
            <p:custDataLst>
              <p:tags r:id="rId9"/>
            </p:custDataLst>
          </p:nvPr>
        </p:nvSpPr>
        <p:spPr>
          <a:xfrm>
            <a:off x="1096900" y="1413023"/>
            <a:ext cx="3107281" cy="11672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从领导干部抓起，严管关键岗位，以典型示范引导，多措并举强化执行，长期坚持形成自觉。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816" name="矩形 17"/>
          <p:cNvSpPr/>
          <p:nvPr>
            <p:custDataLst>
              <p:tags r:id="rId10"/>
            </p:custDataLst>
          </p:nvPr>
        </p:nvSpPr>
        <p:spPr>
          <a:xfrm>
            <a:off x="1096900" y="2758686"/>
            <a:ext cx="3107281" cy="3162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从领导干部和党员抓起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817" name="矩形 18"/>
          <p:cNvSpPr/>
          <p:nvPr>
            <p:custDataLst>
              <p:tags r:id="rId11"/>
            </p:custDataLst>
          </p:nvPr>
        </p:nvSpPr>
        <p:spPr>
          <a:xfrm>
            <a:off x="5685109" y="1411753"/>
            <a:ext cx="3107280" cy="116721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聚焦极少数典型，对违反纪律的反面典型严厉惩处，形成强大震慑，维护制度权威。</a:t>
            </a:r>
            <a:endParaRPr lang="zh-CN" altLang="en-US" sz="1200"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818" name="矩形 19"/>
          <p:cNvSpPr/>
          <p:nvPr>
            <p:custDataLst>
              <p:tags r:id="rId12"/>
            </p:custDataLst>
          </p:nvPr>
        </p:nvSpPr>
        <p:spPr>
          <a:xfrm>
            <a:off x="5685109" y="2758686"/>
            <a:ext cx="3107280" cy="3162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抓典型与严格惩处</a:t>
            </a:r>
            <a:endParaRPr lang="zh-CN" altLang="en-US" sz="1800" b="1">
              <a:solidFill>
                <a:srgbClr val="0CA9F8"/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819" name="矩形 20"/>
          <p:cNvSpPr/>
          <p:nvPr>
            <p:custDataLst>
              <p:tags r:id="rId13"/>
            </p:custDataLst>
          </p:nvPr>
        </p:nvSpPr>
        <p:spPr>
          <a:xfrm>
            <a:off x="3391322" y="5169321"/>
            <a:ext cx="3106647" cy="11678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对管理和支撑岗位提出更严格纪律，严格执行规定，确保遵规守纪，提升服务质量。</a:t>
            </a:r>
            <a:endParaRPr lang="zh-CN" altLang="en-US" sz="1200">
              <a:solidFill>
                <a:sysClr val="windowText" lastClr="000000">
                  <a:lumMod val="85000"/>
                  <a:lumOff val="15000"/>
                </a:sysClr>
              </a:solidFill>
              <a:latin typeface="MiSans Normal" panose="00000500000000000000" charset="-122"/>
              <a:cs typeface="MiSans Normal" panose="00000500000000000000" charset="-122"/>
            </a:endParaRPr>
          </a:p>
        </p:txBody>
      </p:sp>
      <p:sp>
        <p:nvSpPr>
          <p:cNvPr id="1048820" name="矩形 21"/>
          <p:cNvSpPr/>
          <p:nvPr>
            <p:custDataLst>
              <p:tags r:id="rId14"/>
            </p:custDataLst>
          </p:nvPr>
        </p:nvSpPr>
        <p:spPr>
          <a:xfrm>
            <a:off x="3391322" y="4672715"/>
            <a:ext cx="3106647" cy="3162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从管理和支撑岗位严起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821" name="矩形 22"/>
          <p:cNvSpPr/>
          <p:nvPr>
            <p:custDataLst>
              <p:tags r:id="rId15"/>
            </p:custDataLst>
          </p:nvPr>
        </p:nvSpPr>
        <p:spPr>
          <a:xfrm>
            <a:off x="7979531" y="5169321"/>
            <a:ext cx="3106647" cy="11678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将纪律执行纳入督导检查、考核内容，与个人评优、绩效挂钩，引导干部职工自觉遵规守纪。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097162" name="图片 21" descr="32313538333935363b32313538333935353bb3a4c6aab6c1ceef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2487651" y="3711255"/>
            <a:ext cx="324034" cy="32403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</p:pic>
      <p:pic>
        <p:nvPicPr>
          <p:cNvPr id="2097163" name="图片 13" descr="32313538333935363b32313538333934373bcec4bcfebcd0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782073" y="3723956"/>
            <a:ext cx="324024" cy="324024"/>
          </a:xfrm>
          <a:prstGeom prst="rect">
            <a:avLst/>
          </a:prstGeom>
        </p:spPr>
      </p:pic>
      <p:pic>
        <p:nvPicPr>
          <p:cNvPr id="2097164" name="图片 3" descr="32313538333935363b32313538333934333bb6d4bbb0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7068875" y="3722686"/>
            <a:ext cx="324024" cy="324024"/>
          </a:xfrm>
          <a:prstGeom prst="rect">
            <a:avLst/>
          </a:prstGeom>
        </p:spPr>
      </p:pic>
      <p:sp>
        <p:nvSpPr>
          <p:cNvPr id="1048822" name="矩形 30"/>
          <p:cNvSpPr/>
          <p:nvPr>
            <p:custDataLst>
              <p:tags r:id="rId22"/>
            </p:custDataLst>
          </p:nvPr>
        </p:nvSpPr>
        <p:spPr>
          <a:xfrm>
            <a:off x="7979531" y="4672715"/>
            <a:ext cx="3106647" cy="316253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多措并举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097165" name="图片 8" descr="32313538333935363b32313538333934303bcae9b1be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9370917" y="3711255"/>
            <a:ext cx="324045" cy="32404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2" name="文本框"/>
          <p:cNvSpPr>
            <a:spLocks noChangeArrowheads="1"/>
          </p:cNvSpPr>
          <p:nvPr/>
        </p:nvSpPr>
        <p:spPr bwMode="auto">
          <a:xfrm>
            <a:off x="3457575" y="2805513"/>
            <a:ext cx="7109953" cy="1567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904" tIns="45450" rIns="90904" bIns="45450" numCol="1" rtlCol="0" anchor="ctr" anchorCtr="0" compatLnSpc="1">
            <a:noAutofit/>
          </a:bodyPr>
          <a:lstStyle/>
          <a:p>
            <a:pPr lvl="0" algn="l" defTabSz="909955" eaLnBrk="0" fontAlgn="base" hangingPunct="0">
              <a:buClrTx/>
              <a:buSzTx/>
              <a:buFontTx/>
            </a:pPr>
            <a:r>
              <a:rPr lang="zh-CN" altLang="en-US" sz="11500" b="1" dirty="0">
                <a:solidFill>
                  <a:srgbClr val="133895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谢</a:t>
            </a:r>
            <a:r>
              <a:rPr lang="en-US" altLang="zh-CN" sz="11500" b="1" dirty="0">
                <a:solidFill>
                  <a:srgbClr val="133895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11500" b="1" dirty="0">
                <a:solidFill>
                  <a:srgbClr val="133895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谢！</a:t>
            </a:r>
            <a:endParaRPr lang="zh-CN" altLang="en-US" sz="11500" b="1" dirty="0">
              <a:solidFill>
                <a:srgbClr val="133895"/>
              </a:solidFill>
              <a:latin typeface="Arial" panose="020B0604020202020204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文本框 1"/>
          <p:cNvSpPr txBox="1"/>
          <p:nvPr/>
        </p:nvSpPr>
        <p:spPr>
          <a:xfrm>
            <a:off x="335280" y="44718"/>
            <a:ext cx="6580505" cy="57404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t" anchorCtr="0" compatLnSpc="0">
            <a:spAutoFit/>
            <a:scene3d>
              <a:camera prst="orthographicFront"/>
              <a:lightRig rig="threePt" dir="t"/>
            </a:scene3d>
          </a:bodyPr>
          <a:lstStyle/>
          <a:p>
            <a:pPr lvl="0" algn="l" eaLnBrk="0" fontAlgn="base" hangingPunct="0">
              <a:buClrTx/>
              <a:buSzTx/>
              <a:buFont typeface="Arial" panose="020B0604020202020204" pitchFamily="34" charset="0"/>
            </a:pPr>
            <a:r>
              <a:rPr lang="zh-CN" alt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背  景</a:t>
            </a:r>
            <a:endParaRPr lang="zh-CN" alt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48593" name="文本框 2"/>
          <p:cNvSpPr txBox="1"/>
          <p:nvPr/>
        </p:nvSpPr>
        <p:spPr>
          <a:xfrm>
            <a:off x="911568" y="1484838"/>
            <a:ext cx="10296858" cy="4464372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defTabSz="909955">
              <a:buFontTx/>
              <a:defRPr sz="3200" b="1" ker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2pPr>
            <a:lvl3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3pPr>
            <a:lvl4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4pPr>
            <a:lvl5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5pPr>
            <a:lvl6pPr marL="41465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6pPr>
            <a:lvl7pPr marL="82867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7pPr>
            <a:lvl8pPr marL="124333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8pPr>
            <a:lvl9pPr marL="165735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9pPr>
          </a:lstStyle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ym typeface="汉仪君黑-45简" panose="020B0604020202020204" charset="-122"/>
              </a:rPr>
              <a:t>2024</a:t>
            </a:r>
            <a:r>
              <a:rPr lang="zh-CN" altLang="en-US" sz="2000" dirty="0">
                <a:sym typeface="汉仪君黑-45简" panose="020B0604020202020204" charset="-122"/>
              </a:rPr>
              <a:t>年</a:t>
            </a:r>
            <a:r>
              <a:rPr lang="en-US" altLang="zh-CN" sz="2000" dirty="0">
                <a:sym typeface="汉仪君黑-45简" panose="020B0604020202020204" charset="-122"/>
              </a:rPr>
              <a:t>4</a:t>
            </a:r>
            <a:r>
              <a:rPr lang="zh-CN" altLang="en-US" sz="2000" dirty="0">
                <a:sym typeface="汉仪君黑-45简" panose="020B0604020202020204" charset="-122"/>
              </a:rPr>
              <a:t>月，</a:t>
            </a:r>
            <a:r>
              <a:rPr lang="zh-CN" altLang="en-US" sz="2000" dirty="0">
                <a:solidFill>
                  <a:srgbClr val="0000FF"/>
                </a:solidFill>
                <a:sym typeface="汉仪君黑-45简" panose="020B0604020202020204" charset="-122"/>
              </a:rPr>
              <a:t>中共中央办公厅印发《关于在全党开展党纪学习教育的通知》</a:t>
            </a:r>
            <a:r>
              <a:rPr lang="zh-CN" altLang="en-US" sz="2000" dirty="0">
                <a:sym typeface="汉仪君黑-45简" panose="020B0604020202020204" charset="-122"/>
              </a:rPr>
              <a:t>。</a:t>
            </a:r>
            <a:endParaRPr lang="en-US" altLang="zh-CN" sz="2000" dirty="0">
              <a:sym typeface="汉仪君黑-45简" panose="020B0604020202020204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ym typeface="汉仪君黑-45简" panose="020B0604020202020204" charset="-122"/>
              </a:rPr>
              <a:t>2024年4月至7月，在全党开展党纪学习教育。</a:t>
            </a:r>
            <a:endParaRPr lang="en-US" altLang="zh-CN" sz="2000" dirty="0">
              <a:sym typeface="汉仪君黑-45简" panose="020B0604020202020204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ym typeface="汉仪君黑-45简" panose="020B0604020202020204" charset="-122"/>
              </a:rPr>
              <a:t>2024</a:t>
            </a:r>
            <a:r>
              <a:rPr lang="zh-CN" altLang="en-US" sz="2000" dirty="0">
                <a:sym typeface="汉仪君黑-45简" panose="020B0604020202020204" charset="-122"/>
              </a:rPr>
              <a:t>年</a:t>
            </a:r>
            <a:r>
              <a:rPr lang="en-US" altLang="zh-CN" sz="2000" dirty="0">
                <a:sym typeface="汉仪君黑-45简" panose="020B0604020202020204" charset="-122"/>
              </a:rPr>
              <a:t>8</a:t>
            </a:r>
            <a:r>
              <a:rPr lang="zh-CN" altLang="en-US" sz="2000" dirty="0">
                <a:sym typeface="汉仪君黑-45简" panose="020B0604020202020204" charset="-122"/>
              </a:rPr>
              <a:t>月，</a:t>
            </a:r>
            <a:r>
              <a:rPr lang="zh-CN" altLang="en-US" sz="2000" dirty="0">
                <a:solidFill>
                  <a:srgbClr val="0000FF"/>
                </a:solidFill>
                <a:sym typeface="汉仪君黑-45简" panose="020B0604020202020204" charset="-122"/>
              </a:rPr>
              <a:t>习近平总书记对党纪学习教育作出重要指示</a:t>
            </a:r>
            <a:r>
              <a:rPr lang="zh-CN" altLang="en-US" sz="2000" dirty="0">
                <a:sym typeface="汉仪君黑-45简" panose="020B0604020202020204" charset="-122"/>
              </a:rPr>
              <a:t>，中央党的建设工作领导小组召开会议，传达习近平总书记重要指示，</a:t>
            </a:r>
            <a:r>
              <a:rPr lang="zh-CN" altLang="en-US" sz="2000" dirty="0">
                <a:solidFill>
                  <a:srgbClr val="0000FF"/>
                </a:solidFill>
                <a:sym typeface="汉仪君黑-45简" panose="020B0604020202020204" charset="-122"/>
              </a:rPr>
              <a:t>审议《关于推进党纪学习教育常态化长效化的意见》</a:t>
            </a:r>
            <a:r>
              <a:rPr lang="zh-CN" altLang="en-US" sz="2000" dirty="0">
                <a:sym typeface="汉仪君黑-45简" panose="020B0604020202020204" charset="-122"/>
              </a:rPr>
              <a:t>，对党纪学习教育进行总结。</a:t>
            </a:r>
            <a:endParaRPr lang="zh-CN" altLang="en-US" sz="2000" dirty="0">
              <a:sym typeface="汉仪君黑-45简" panose="020B0604020202020204" charset="-122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sz="2000" dirty="0">
                <a:sym typeface="汉仪君黑-45简" panose="020B0604020202020204" charset="-122"/>
              </a:rPr>
              <a:t>2024</a:t>
            </a:r>
            <a:r>
              <a:rPr lang="zh-CN" altLang="en-US" sz="2000" dirty="0">
                <a:sym typeface="汉仪君黑-45简" panose="020B0604020202020204" charset="-122"/>
              </a:rPr>
              <a:t>年</a:t>
            </a:r>
            <a:r>
              <a:rPr lang="en-US" altLang="zh-CN" sz="2000" dirty="0">
                <a:sym typeface="汉仪君黑-45简" panose="020B0604020202020204" charset="-122"/>
              </a:rPr>
              <a:t>9月，中办</a:t>
            </a:r>
            <a:r>
              <a:rPr lang="zh-CN" altLang="en-US" sz="2000" dirty="0">
                <a:solidFill>
                  <a:srgbClr val="0000FF"/>
                </a:solidFill>
                <a:sym typeface="汉仪君黑-45简" panose="020B0604020202020204" charset="-122"/>
              </a:rPr>
              <a:t>印发了关于推进党纪学习教育常态化长效化的意见</a:t>
            </a:r>
            <a:r>
              <a:rPr lang="en-US" altLang="zh-CN" sz="2000" dirty="0">
                <a:sym typeface="汉仪君黑-45简" panose="020B0604020202020204" charset="-122"/>
              </a:rPr>
              <a:t>，对深入贯彻党的二十届三中全会精神，建立经常性和集中性相结合的纪律教育机制，巩固深化党纪学习教育成果</a:t>
            </a:r>
            <a:r>
              <a:rPr lang="zh-CN" altLang="en-US" sz="2000" dirty="0">
                <a:solidFill>
                  <a:srgbClr val="0000FF"/>
                </a:solidFill>
                <a:sym typeface="汉仪君黑-45简" panose="020B0604020202020204" charset="-122"/>
              </a:rPr>
              <a:t>作出部署、提出要求</a:t>
            </a:r>
            <a:r>
              <a:rPr lang="en-US" altLang="zh-CN" sz="2000" dirty="0">
                <a:sym typeface="汉仪君黑-45简" panose="020B0604020202020204" charset="-122"/>
              </a:rPr>
              <a:t>。</a:t>
            </a:r>
            <a:endParaRPr lang="zh-CN" altLang="en-US" sz="20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  <a:sym typeface="汉仪君黑-45简" panose="020B0604020202020204" charset="-122"/>
            </a:endParaRPr>
          </a:p>
        </p:txBody>
      </p:sp>
      <p:sp>
        <p:nvSpPr>
          <p:cNvPr id="1048594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244013" y="6483350"/>
            <a:ext cx="2846387" cy="374650"/>
          </a:xfrm>
        </p:spPr>
        <p:txBody>
          <a:bodyPr/>
          <a:lstStyle/>
          <a:p>
            <a:fld id="{05D01828-D100-433C-913D-75DA5035DF60}" type="slidenum">
              <a:rPr lang="en-US" altLang="zh-CN" smtClean="0"/>
            </a:fld>
            <a:endParaRPr lang="en-US" altLang="zh-CN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31"/>
          <p:cNvSpPr/>
          <p:nvPr>
            <p:custDataLst>
              <p:tags r:id="rId1"/>
            </p:custDataLst>
          </p:nvPr>
        </p:nvSpPr>
        <p:spPr>
          <a:xfrm>
            <a:off x="677545" y="2297132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597" name="文本框 32"/>
          <p:cNvSpPr txBox="1"/>
          <p:nvPr>
            <p:custDataLst>
              <p:tags r:id="rId2"/>
            </p:custDataLst>
          </p:nvPr>
        </p:nvSpPr>
        <p:spPr>
          <a:xfrm>
            <a:off x="677545" y="2450802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第一部分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598" name="矩形 33"/>
          <p:cNvSpPr/>
          <p:nvPr>
            <p:custDataLst>
              <p:tags r:id="rId3"/>
            </p:custDataLst>
          </p:nvPr>
        </p:nvSpPr>
        <p:spPr>
          <a:xfrm>
            <a:off x="4048125" y="2297132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599" name="文本框 34"/>
          <p:cNvSpPr txBox="1"/>
          <p:nvPr>
            <p:custDataLst>
              <p:tags r:id="rId4"/>
            </p:custDataLst>
          </p:nvPr>
        </p:nvSpPr>
        <p:spPr>
          <a:xfrm>
            <a:off x="4112895" y="2408257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侯建国同志的讲话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600" name="矩形 31"/>
          <p:cNvSpPr/>
          <p:nvPr>
            <p:custDataLst>
              <p:tags r:id="rId5"/>
            </p:custDataLst>
          </p:nvPr>
        </p:nvSpPr>
        <p:spPr>
          <a:xfrm>
            <a:off x="688975" y="353214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601" name="文本框 32"/>
          <p:cNvSpPr txBox="1"/>
          <p:nvPr>
            <p:custDataLst>
              <p:tags r:id="rId6"/>
            </p:custDataLst>
          </p:nvPr>
        </p:nvSpPr>
        <p:spPr>
          <a:xfrm>
            <a:off x="688975" y="368581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第二部分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602" name="矩形 33"/>
          <p:cNvSpPr/>
          <p:nvPr>
            <p:custDataLst>
              <p:tags r:id="rId7"/>
            </p:custDataLst>
          </p:nvPr>
        </p:nvSpPr>
        <p:spPr>
          <a:xfrm>
            <a:off x="4059555" y="353214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603" name="文本框 34"/>
          <p:cNvSpPr txBox="1"/>
          <p:nvPr>
            <p:custDataLst>
              <p:tags r:id="rId8"/>
            </p:custDataLst>
          </p:nvPr>
        </p:nvSpPr>
        <p:spPr>
          <a:xfrm>
            <a:off x="4112895" y="363406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吴朝晖同志的讲话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605" name="矩形 31"/>
          <p:cNvSpPr/>
          <p:nvPr>
            <p:custDataLst>
              <p:tags r:id="rId9"/>
            </p:custDataLst>
          </p:nvPr>
        </p:nvSpPr>
        <p:spPr>
          <a:xfrm>
            <a:off x="688975" y="476785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606" name="文本框 32"/>
          <p:cNvSpPr txBox="1"/>
          <p:nvPr>
            <p:custDataLst>
              <p:tags r:id="rId10"/>
            </p:custDataLst>
          </p:nvPr>
        </p:nvSpPr>
        <p:spPr>
          <a:xfrm>
            <a:off x="688975" y="492152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第三部分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607" name="矩形 33"/>
          <p:cNvSpPr/>
          <p:nvPr>
            <p:custDataLst>
              <p:tags r:id="rId11"/>
            </p:custDataLst>
          </p:nvPr>
        </p:nvSpPr>
        <p:spPr>
          <a:xfrm>
            <a:off x="4059555" y="476785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608" name="文本框 34"/>
          <p:cNvSpPr txBox="1"/>
          <p:nvPr>
            <p:custDataLst>
              <p:tags r:id="rId12"/>
            </p:custDataLst>
          </p:nvPr>
        </p:nvSpPr>
        <p:spPr>
          <a:xfrm>
            <a:off x="4112895" y="486977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孙也刚同志的讲话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609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9244013" y="6483350"/>
            <a:ext cx="2846387" cy="374650"/>
          </a:xfrm>
        </p:spPr>
        <p:txBody>
          <a:bodyPr/>
          <a:lstStyle/>
          <a:p>
            <a:fld id="{05D01828-D100-433C-913D-75DA5035DF60}" type="slidenum">
              <a:rPr lang="en-US" altLang="zh-CN" smtClean="0"/>
            </a:fld>
            <a:endParaRPr lang="en-US" altLang="zh-CN" dirty="0"/>
          </a:p>
        </p:txBody>
      </p:sp>
      <p:sp>
        <p:nvSpPr>
          <p:cNvPr id="16" name="文本框 2"/>
          <p:cNvSpPr txBox="1"/>
          <p:nvPr/>
        </p:nvSpPr>
        <p:spPr>
          <a:xfrm>
            <a:off x="178752" y="691428"/>
            <a:ext cx="11834495" cy="1870075"/>
          </a:xfrm>
          <a:prstGeom prst="rect">
            <a:avLst/>
          </a:prstGeom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defTabSz="909955">
              <a:buFontTx/>
              <a:defRPr sz="3200" b="1" ker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2pPr>
            <a:lvl3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3pPr>
            <a:lvl4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4pPr>
            <a:lvl5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5pPr>
            <a:lvl6pPr marL="41465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6pPr>
            <a:lvl7pPr marL="82867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7pPr>
            <a:lvl8pPr marL="124333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8pPr>
            <a:lvl9pPr marL="165735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院党组理论学习中心组集体专题学习会上</a:t>
            </a:r>
            <a:endParaRPr lang="en-US" altLang="zh-CN" dirty="0">
              <a:sym typeface="汉仪君黑-45简" panose="020B0604020202020204" charset="-122"/>
            </a:endParaRPr>
          </a:p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院领导做了重要讲话</a:t>
            </a:r>
            <a:endParaRPr dirty="0">
              <a:sym typeface="汉仪君黑-45简" panose="020B0604020202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01828-D100-433C-913D-75DA5035DF60}" type="slidenum">
              <a:rPr lang="en-US" altLang="zh-CN" smtClean="0"/>
            </a:fld>
            <a:endParaRPr lang="en-US" altLang="zh-CN" dirty="0"/>
          </a:p>
        </p:txBody>
      </p:sp>
      <p:pic>
        <p:nvPicPr>
          <p:cNvPr id="2097153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479425" y="1412875"/>
            <a:ext cx="4510405" cy="2890520"/>
          </a:xfrm>
          <a:prstGeom prst="rect">
            <a:avLst/>
          </a:prstGeom>
        </p:spPr>
      </p:pic>
      <p:sp>
        <p:nvSpPr>
          <p:cNvPr id="1048612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侯建国同志的讲话要点</a:t>
            </a:r>
            <a:endParaRPr lang="zh-CN" altLang="en-US" sz="32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13" name="文本框 48"/>
          <p:cNvSpPr txBox="1"/>
          <p:nvPr/>
        </p:nvSpPr>
        <p:spPr>
          <a:xfrm>
            <a:off x="5231765" y="2707640"/>
            <a:ext cx="6696075" cy="2936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深刻认识</a:t>
            </a: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纪律建设是党的光荣传统和政治优势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深刻认识</a:t>
            </a:r>
            <a:r>
              <a:rPr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严明党的纪律对于我院抢占科技制高点的重大意义</a:t>
            </a:r>
            <a:endParaRPr sz="2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2400" b="1" i="0" u="none" strike="noStrike" kern="1200" cap="none" spc="0" normalizeH="0" baseline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扎实推进</a:t>
            </a:r>
            <a:r>
              <a:rPr kumimoji="0" lang="zh-CN" altLang="en-US" sz="2400" b="1" i="0" u="none" strike="noStrike" kern="1200" cap="none" spc="0" normalizeH="0" baseline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党纪学习教育常态化长效化</a:t>
            </a:r>
            <a:endParaRPr kumimoji="0" lang="zh-CN" altLang="en-US" sz="2400" b="1" i="0" u="none" strike="noStrike" kern="1200" cap="none" spc="0" normalizeH="0" baseline="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8614" name="文本框 8"/>
          <p:cNvSpPr txBox="1"/>
          <p:nvPr/>
        </p:nvSpPr>
        <p:spPr>
          <a:xfrm>
            <a:off x="5087620" y="1268730"/>
            <a:ext cx="6805295" cy="1055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6700">
              <a:lnSpc>
                <a:spcPct val="115000"/>
              </a:lnSpc>
            </a:pPr>
            <a:r>
              <a:rPr sz="28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扎实推进党纪学习教育常态化长效化</a:t>
            </a:r>
            <a:endParaRPr sz="2800" b="1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algn="ctr" defTabSz="266700">
              <a:lnSpc>
                <a:spcPct val="115000"/>
              </a:lnSpc>
            </a:pPr>
            <a:r>
              <a:rPr sz="2800" b="1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为抢占科技制高点提供坚强保障</a:t>
            </a:r>
            <a:endParaRPr sz="2800" b="1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615" name="文本框 9"/>
          <p:cNvSpPr txBox="1"/>
          <p:nvPr/>
        </p:nvSpPr>
        <p:spPr>
          <a:xfrm>
            <a:off x="1703705" y="4303395"/>
            <a:ext cx="2089785" cy="4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66700">
              <a:lnSpc>
                <a:spcPct val="115000"/>
              </a:lnSpc>
            </a:pPr>
            <a:r>
              <a:rPr lang="zh-CN" sz="2000" b="1">
                <a:ea typeface="微软雅黑" panose="020B0503020204020204" pitchFamily="34" charset="-122"/>
              </a:rPr>
              <a:t>院长</a:t>
            </a:r>
            <a:r>
              <a:rPr lang="zh-CN" altLang="en-US" sz="2000" b="1">
                <a:ea typeface="微软雅黑" panose="020B0503020204020204" pitchFamily="34" charset="-122"/>
              </a:rPr>
              <a:t>、</a:t>
            </a:r>
            <a:r>
              <a:rPr lang="zh-CN" sz="2000" b="1">
                <a:ea typeface="微软雅黑" panose="020B0503020204020204" pitchFamily="34" charset="-122"/>
              </a:rPr>
              <a:t>党组书记</a:t>
            </a:r>
            <a:endParaRPr lang="zh-CN" altLang="en-US" sz="2000" b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048621" name="矩形 30"/>
          <p:cNvSpPr/>
          <p:nvPr>
            <p:custDataLst>
              <p:tags r:id="rId1"/>
            </p:custDataLst>
          </p:nvPr>
        </p:nvSpPr>
        <p:spPr>
          <a:xfrm>
            <a:off x="2141746" y="1945671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从党成立初期至今，纪律始终是党的独特优势和力量源泉，确保全党团结统一，为新时代中国特色社会主义提供坚强保障。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22" name="矩形 31"/>
          <p:cNvSpPr/>
          <p:nvPr>
            <p:custDataLst>
              <p:tags r:id="rId2"/>
            </p:custDataLst>
          </p:nvPr>
        </p:nvSpPr>
        <p:spPr>
          <a:xfrm>
            <a:off x="2141746" y="1477640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党纪建设的重要性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1048623" name="矩形 32"/>
          <p:cNvSpPr/>
          <p:nvPr>
            <p:custDataLst>
              <p:tags r:id="rId3"/>
            </p:custDataLst>
          </p:nvPr>
        </p:nvSpPr>
        <p:spPr>
          <a:xfrm>
            <a:off x="1241880" y="1544320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24" name="矩形 33"/>
          <p:cNvSpPr/>
          <p:nvPr>
            <p:custDataLst>
              <p:tags r:id="rId4"/>
            </p:custDataLst>
          </p:nvPr>
        </p:nvSpPr>
        <p:spPr>
          <a:xfrm>
            <a:off x="2150002" y="3545997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通过党纪学习教育，促使党员、干部坚定“两个确立”，做到“两个维护”，保持高度一致，强化责任担当，为民族复兴凝聚力量。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25" name="矩形 34"/>
          <p:cNvSpPr/>
          <p:nvPr>
            <p:custDataLst>
              <p:tags r:id="rId5"/>
            </p:custDataLst>
          </p:nvPr>
        </p:nvSpPr>
        <p:spPr>
          <a:xfrm>
            <a:off x="2150002" y="3078601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纪律教育的核心目标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1048626" name="矩形 35"/>
          <p:cNvSpPr/>
          <p:nvPr>
            <p:custDataLst>
              <p:tags r:id="rId6"/>
            </p:custDataLst>
          </p:nvPr>
        </p:nvSpPr>
        <p:spPr>
          <a:xfrm>
            <a:off x="1250771" y="3145281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27" name="矩形 36"/>
          <p:cNvSpPr/>
          <p:nvPr>
            <p:custDataLst>
              <p:tags r:id="rId7"/>
            </p:custDataLst>
          </p:nvPr>
        </p:nvSpPr>
        <p:spPr>
          <a:xfrm>
            <a:off x="2141111" y="5146959"/>
            <a:ext cx="9000709" cy="105354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面对复杂形势和艰巨任务，加强纪律建设能有效应对重大考验，保证全党行动一致，推进中国式现代化进程。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28" name="矩形 37"/>
          <p:cNvSpPr/>
          <p:nvPr>
            <p:custDataLst>
              <p:tags r:id="rId8"/>
            </p:custDataLst>
          </p:nvPr>
        </p:nvSpPr>
        <p:spPr>
          <a:xfrm>
            <a:off x="2141111" y="4678927"/>
            <a:ext cx="9000709" cy="46177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纪律建设的现实意义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1048629" name="矩形 38"/>
          <p:cNvSpPr/>
          <p:nvPr>
            <p:custDataLst>
              <p:tags r:id="rId9"/>
            </p:custDataLst>
          </p:nvPr>
        </p:nvSpPr>
        <p:spPr>
          <a:xfrm>
            <a:off x="1241245" y="4745607"/>
            <a:ext cx="579646" cy="57964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8630" name="标题 6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407035" y="4504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rgbClr val="3C010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kern="0" dirty="0">
                <a:solidFill>
                  <a:srgbClr val="002060"/>
                </a:solidFill>
                <a:cs typeface="+mj-cs"/>
                <a:sym typeface="微软雅黑" panose="020B0503020204020204" pitchFamily="34" charset="-122"/>
              </a:rPr>
              <a:t>纪律建设：党的光荣传统</a:t>
            </a:r>
            <a:endParaRPr lang="zh-CN" altLang="en-US" kern="0" dirty="0">
              <a:solidFill>
                <a:srgbClr val="002060"/>
              </a:solidFill>
              <a:cs typeface="+mj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自觉遵守党纪校正行动</a:t>
            </a:r>
            <a:endParaRPr lang="zh-CN" altLang="en-US" dirty="0">
              <a:sym typeface="+mn-ea"/>
            </a:endParaRPr>
          </a:p>
        </p:txBody>
      </p:sp>
      <p:sp>
        <p:nvSpPr>
          <p:cNvPr id="1048632" name="矩形: 圆角 2"/>
          <p:cNvSpPr/>
          <p:nvPr>
            <p:custDataLst>
              <p:tags r:id="rId2"/>
            </p:custDataLst>
          </p:nvPr>
        </p:nvSpPr>
        <p:spPr>
          <a:xfrm>
            <a:off x="696595" y="2412309"/>
            <a:ext cx="2495360" cy="3110454"/>
          </a:xfrm>
          <a:prstGeom prst="roundRect">
            <a:avLst>
              <a:gd name="adj" fmla="val 0"/>
            </a:avLst>
          </a:prstGeom>
          <a:solidFill>
            <a:schemeClr val="tx1">
              <a:lumMod val="40000"/>
              <a:lumOff val="60000"/>
              <a:alpha val="1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lstStyle/>
          <a:p>
            <a:endParaRPr lang="zh-CN" altLang="en-US" sz="144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8633" name="矩形 3"/>
          <p:cNvSpPr/>
          <p:nvPr>
            <p:custDataLst>
              <p:tags r:id="rId3"/>
            </p:custDataLst>
          </p:nvPr>
        </p:nvSpPr>
        <p:spPr>
          <a:xfrm>
            <a:off x="1105535" y="3540760"/>
            <a:ext cx="1741805" cy="17627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党的纪律是统一思想、凝聚力量的关键，是提升组织力和战斗力的基石。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048634" name="圆角矩形 9"/>
          <p:cNvSpPr/>
          <p:nvPr>
            <p:custDataLst>
              <p:tags r:id="rId4"/>
            </p:custDataLst>
          </p:nvPr>
        </p:nvSpPr>
        <p:spPr>
          <a:xfrm>
            <a:off x="961842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48635" name="矩形: 圆角 2"/>
          <p:cNvSpPr/>
          <p:nvPr>
            <p:custDataLst>
              <p:tags r:id="rId5"/>
            </p:custDataLst>
          </p:nvPr>
        </p:nvSpPr>
        <p:spPr>
          <a:xfrm>
            <a:off x="3464835" y="2412309"/>
            <a:ext cx="2495360" cy="3110454"/>
          </a:xfrm>
          <a:prstGeom prst="roundRect">
            <a:avLst>
              <a:gd name="adj" fmla="val 0"/>
            </a:avLst>
          </a:prstGeom>
          <a:solidFill>
            <a:schemeClr val="tx1">
              <a:lumMod val="40000"/>
              <a:lumOff val="60000"/>
              <a:alpha val="1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lstStyle/>
          <a:p>
            <a:endParaRPr lang="zh-CN" altLang="en-US" sz="144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8636" name="矩形 11"/>
          <p:cNvSpPr/>
          <p:nvPr>
            <p:custDataLst>
              <p:tags r:id="rId6"/>
            </p:custDataLst>
          </p:nvPr>
        </p:nvSpPr>
        <p:spPr>
          <a:xfrm>
            <a:off x="3729990" y="3544570"/>
            <a:ext cx="1932940" cy="17627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院党组通过清理规范非法人单元、推动改革专项等举措，强化纪律建设。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048637" name="圆角矩形 12"/>
          <p:cNvSpPr/>
          <p:nvPr>
            <p:custDataLst>
              <p:tags r:id="rId7"/>
            </p:custDataLst>
          </p:nvPr>
        </p:nvSpPr>
        <p:spPr>
          <a:xfrm>
            <a:off x="373008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48638" name="矩形: 圆角 2"/>
          <p:cNvSpPr/>
          <p:nvPr>
            <p:custDataLst>
              <p:tags r:id="rId8"/>
            </p:custDataLst>
          </p:nvPr>
        </p:nvSpPr>
        <p:spPr>
          <a:xfrm>
            <a:off x="6233076" y="2412309"/>
            <a:ext cx="2495360" cy="3110454"/>
          </a:xfrm>
          <a:prstGeom prst="roundRect">
            <a:avLst>
              <a:gd name="adj" fmla="val 0"/>
            </a:avLst>
          </a:prstGeom>
          <a:solidFill>
            <a:schemeClr val="tx1">
              <a:lumMod val="40000"/>
              <a:lumOff val="60000"/>
              <a:alpha val="1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lstStyle/>
          <a:p>
            <a:endParaRPr lang="zh-CN" altLang="en-US" sz="144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8639" name="矩形 13"/>
          <p:cNvSpPr/>
          <p:nvPr>
            <p:custDataLst>
              <p:tags r:id="rId9"/>
            </p:custDataLst>
          </p:nvPr>
        </p:nvSpPr>
        <p:spPr>
          <a:xfrm>
            <a:off x="6498323" y="3540723"/>
            <a:ext cx="1995397" cy="17625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严明纪律是抢占科技制高点的必要条件，有助于提升科研人员的专注度和效率。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640" name="圆角矩形 64"/>
          <p:cNvSpPr/>
          <p:nvPr>
            <p:custDataLst>
              <p:tags r:id="rId10"/>
            </p:custDataLst>
          </p:nvPr>
        </p:nvSpPr>
        <p:spPr>
          <a:xfrm>
            <a:off x="649832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48641" name="矩形: 圆角 2"/>
          <p:cNvSpPr/>
          <p:nvPr>
            <p:custDataLst>
              <p:tags r:id="rId11"/>
            </p:custDataLst>
          </p:nvPr>
        </p:nvSpPr>
        <p:spPr>
          <a:xfrm>
            <a:off x="9001316" y="2412309"/>
            <a:ext cx="2495360" cy="3110454"/>
          </a:xfrm>
          <a:prstGeom prst="roundRect">
            <a:avLst>
              <a:gd name="adj" fmla="val 0"/>
            </a:avLst>
          </a:prstGeom>
          <a:solidFill>
            <a:schemeClr val="tx1">
              <a:lumMod val="40000"/>
              <a:lumOff val="60000"/>
              <a:alpha val="1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rtlCol="0" anchor="ctr"/>
          <a:lstStyle/>
          <a:p>
            <a:endParaRPr lang="zh-CN" altLang="en-US" sz="144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8642" name="矩形 14"/>
          <p:cNvSpPr/>
          <p:nvPr>
            <p:custDataLst>
              <p:tags r:id="rId12"/>
            </p:custDataLst>
          </p:nvPr>
        </p:nvSpPr>
        <p:spPr>
          <a:xfrm>
            <a:off x="9338310" y="3544570"/>
            <a:ext cx="1944370" cy="176276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全院上下在履行职责、聚焦主业方面自觉性不足，需进一步强化纪律约束。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048643" name="圆角矩形 70"/>
          <p:cNvSpPr/>
          <p:nvPr>
            <p:custDataLst>
              <p:tags r:id="rId13"/>
            </p:custDataLst>
          </p:nvPr>
        </p:nvSpPr>
        <p:spPr>
          <a:xfrm>
            <a:off x="9266563" y="1974683"/>
            <a:ext cx="695240" cy="681247"/>
          </a:xfrm>
          <a:prstGeom prst="roundRect">
            <a:avLst>
              <a:gd name="adj" fmla="val 0"/>
            </a:avLst>
          </a:pr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rm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04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3145728" name="直接连接符 15"/>
          <p:cNvCxnSpPr/>
          <p:nvPr>
            <p:custDataLst>
              <p:tags r:id="rId14"/>
            </p:custDataLst>
          </p:nvPr>
        </p:nvCxnSpPr>
        <p:spPr>
          <a:xfrm flipV="1">
            <a:off x="882332" y="3391879"/>
            <a:ext cx="2128263" cy="0"/>
          </a:xfrm>
          <a:prstGeom prst="line">
            <a:avLst/>
          </a:prstGeom>
          <a:ln w="22225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145729" name="直接连接符 16"/>
          <p:cNvCxnSpPr/>
          <p:nvPr>
            <p:custDataLst>
              <p:tags r:id="rId15"/>
            </p:custDataLst>
          </p:nvPr>
        </p:nvCxnSpPr>
        <p:spPr>
          <a:xfrm flipV="1">
            <a:off x="3650572" y="3391879"/>
            <a:ext cx="2128263" cy="0"/>
          </a:xfrm>
          <a:prstGeom prst="line">
            <a:avLst/>
          </a:prstGeom>
          <a:ln w="22225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145730" name="直接连接符 74"/>
          <p:cNvCxnSpPr/>
          <p:nvPr>
            <p:custDataLst>
              <p:tags r:id="rId16"/>
            </p:custDataLst>
          </p:nvPr>
        </p:nvCxnSpPr>
        <p:spPr>
          <a:xfrm flipV="1">
            <a:off x="6418812" y="3391879"/>
            <a:ext cx="2128263" cy="0"/>
          </a:xfrm>
          <a:prstGeom prst="line">
            <a:avLst/>
          </a:prstGeom>
          <a:ln w="22225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145731" name="直接连接符 75"/>
          <p:cNvCxnSpPr/>
          <p:nvPr>
            <p:custDataLst>
              <p:tags r:id="rId17"/>
            </p:custDataLst>
          </p:nvPr>
        </p:nvCxnSpPr>
        <p:spPr>
          <a:xfrm flipV="1">
            <a:off x="9187053" y="3391879"/>
            <a:ext cx="2128263" cy="0"/>
          </a:xfrm>
          <a:prstGeom prst="line">
            <a:avLst/>
          </a:prstGeom>
          <a:ln w="22225">
            <a:solidFill>
              <a:schemeClr val="accent1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48644" name="矩形 17"/>
          <p:cNvSpPr/>
          <p:nvPr>
            <p:custDataLst>
              <p:tags r:id="rId18"/>
            </p:custDataLst>
          </p:nvPr>
        </p:nvSpPr>
        <p:spPr>
          <a:xfrm>
            <a:off x="965023" y="2802229"/>
            <a:ext cx="1995711" cy="44335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 fontScale="95000"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党的纪律的重要性</a:t>
            </a:r>
            <a:endParaRPr lang="zh-CN" altLang="en-US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48645" name="矩形 18"/>
          <p:cNvSpPr/>
          <p:nvPr>
            <p:custDataLst>
              <p:tags r:id="rId19"/>
            </p:custDataLst>
          </p:nvPr>
        </p:nvSpPr>
        <p:spPr>
          <a:xfrm>
            <a:off x="3735705" y="2803525"/>
            <a:ext cx="2205355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严明纪律实践举措</a:t>
            </a:r>
            <a:endParaRPr lang="zh-CN" altLang="en-US" sz="18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646" name="矩形 19"/>
          <p:cNvSpPr/>
          <p:nvPr>
            <p:custDataLst>
              <p:tags r:id="rId20"/>
            </p:custDataLst>
          </p:nvPr>
        </p:nvSpPr>
        <p:spPr>
          <a:xfrm>
            <a:off x="6498590" y="2802255"/>
            <a:ext cx="2186940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纪律建设与科技攻坚</a:t>
            </a:r>
            <a:endParaRPr lang="zh-CN" altLang="en-US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48647" name="矩形 20"/>
          <p:cNvSpPr/>
          <p:nvPr>
            <p:custDataLst>
              <p:tags r:id="rId21"/>
            </p:custDataLst>
          </p:nvPr>
        </p:nvSpPr>
        <p:spPr>
          <a:xfrm>
            <a:off x="9266555" y="2803525"/>
            <a:ext cx="2152650" cy="443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纪律建设面临挑战</a:t>
            </a:r>
            <a:endParaRPr lang="zh-CN" altLang="en-US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4864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</p:spTree>
    <p:custDataLst>
      <p:tags r:id="rId22"/>
    </p:custData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20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推进党纪学习常态化</a:t>
            </a:r>
            <a:endParaRPr lang="zh-CN" altLang="en-US" dirty="0">
              <a:sym typeface="+mn-ea"/>
            </a:endParaRPr>
          </a:p>
        </p:txBody>
      </p:sp>
      <p:sp>
        <p:nvSpPr>
          <p:cNvPr id="1048653" name="Rectangle 41732_#color_#shadow_$dk1-788&amp;2007"/>
          <p:cNvSpPr/>
          <p:nvPr>
            <p:custDataLst>
              <p:tags r:id="rId2"/>
            </p:custDataLst>
          </p:nvPr>
        </p:nvSpPr>
        <p:spPr>
          <a:xfrm>
            <a:off x="998220" y="1396945"/>
            <a:ext cx="5020310" cy="2112010"/>
          </a:xfrm>
          <a:custGeom>
            <a:avLst/>
            <a:gdLst/>
            <a:ahLst/>
            <a:cxnLst/>
            <a:rect l="l" t="t" r="r" b="b"/>
            <a:pathLst>
              <a:path w="5020056" h="2112264">
                <a:moveTo>
                  <a:pt x="0" y="256032"/>
                </a:moveTo>
                <a:cubicBezTo>
                  <a:pt x="0" y="109728"/>
                  <a:pt x="109728" y="0"/>
                  <a:pt x="256032" y="0"/>
                </a:cubicBezTo>
                <a:lnTo>
                  <a:pt x="4764024" y="0"/>
                </a:lnTo>
                <a:cubicBezTo>
                  <a:pt x="4901184" y="0"/>
                  <a:pt x="5020056" y="109728"/>
                  <a:pt x="5020056" y="256032"/>
                </a:cubicBezTo>
                <a:lnTo>
                  <a:pt x="5020056" y="1856232"/>
                </a:lnTo>
                <a:cubicBezTo>
                  <a:pt x="5020056" y="1993392"/>
                  <a:pt x="4901184" y="2112264"/>
                  <a:pt x="4764024" y="2112264"/>
                </a:cubicBezTo>
                <a:lnTo>
                  <a:pt x="256032" y="2112264"/>
                </a:lnTo>
                <a:cubicBezTo>
                  <a:pt x="109728" y="2112264"/>
                  <a:pt x="0" y="1993392"/>
                  <a:pt x="0" y="1856232"/>
                </a:cubicBezTo>
                <a:lnTo>
                  <a:pt x="0" y="256032"/>
                </a:lnTo>
              </a:path>
            </a:pathLst>
          </a:custGeom>
          <a:solidFill>
            <a:schemeClr val="bg1">
              <a:lumMod val="20000"/>
              <a:lumOff val="80000"/>
            </a:schemeClr>
          </a:solidFill>
          <a:effectLst>
            <a:outerShdw blurRad="508000" dist="76200" dir="5400000" algn="bl" rotWithShape="0">
              <a:schemeClr val="accent1">
                <a:alpha val="20000"/>
              </a:scheme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1048654" name="Rectangle 41732_#color_#shadow_$dk1-828&amp;1338"/>
          <p:cNvSpPr/>
          <p:nvPr>
            <p:custDataLst>
              <p:tags r:id="rId3"/>
            </p:custDataLst>
          </p:nvPr>
        </p:nvSpPr>
        <p:spPr>
          <a:xfrm>
            <a:off x="6173470" y="1396945"/>
            <a:ext cx="5020310" cy="2112010"/>
          </a:xfrm>
          <a:custGeom>
            <a:avLst/>
            <a:gdLst/>
            <a:ahLst/>
            <a:cxnLst/>
            <a:rect l="l" t="t" r="r" b="b"/>
            <a:pathLst>
              <a:path w="5020056" h="2112264">
                <a:moveTo>
                  <a:pt x="0" y="256032"/>
                </a:moveTo>
                <a:cubicBezTo>
                  <a:pt x="0" y="109728"/>
                  <a:pt x="109728" y="0"/>
                  <a:pt x="256032" y="0"/>
                </a:cubicBezTo>
                <a:lnTo>
                  <a:pt x="4764024" y="0"/>
                </a:lnTo>
                <a:cubicBezTo>
                  <a:pt x="4901184" y="0"/>
                  <a:pt x="5020056" y="109728"/>
                  <a:pt x="5020056" y="256032"/>
                </a:cubicBezTo>
                <a:lnTo>
                  <a:pt x="5020056" y="1856232"/>
                </a:lnTo>
                <a:cubicBezTo>
                  <a:pt x="5020056" y="1993392"/>
                  <a:pt x="4901184" y="2112264"/>
                  <a:pt x="4764024" y="2112264"/>
                </a:cubicBezTo>
                <a:lnTo>
                  <a:pt x="256032" y="2112264"/>
                </a:lnTo>
                <a:cubicBezTo>
                  <a:pt x="109728" y="2112264"/>
                  <a:pt x="0" y="1993392"/>
                  <a:pt x="0" y="1856232"/>
                </a:cubicBezTo>
                <a:lnTo>
                  <a:pt x="0" y="256032"/>
                </a:lnTo>
              </a:path>
            </a:pathLst>
          </a:custGeom>
          <a:solidFill>
            <a:schemeClr val="bg1">
              <a:lumMod val="20000"/>
              <a:lumOff val="80000"/>
            </a:schemeClr>
          </a:solidFill>
          <a:effectLst>
            <a:outerShdw blurRad="508000" dist="76200" dir="5400000" algn="bl" rotWithShape="0">
              <a:schemeClr val="accent1">
                <a:alpha val="20000"/>
              </a:schemeClr>
            </a:outerShdw>
          </a:effectLst>
        </p:spPr>
        <p:txBody>
          <a:bodyPr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55" name="Rectangle 41732_#color_#shadow_$dk1-788&amp;2007"/>
          <p:cNvSpPr/>
          <p:nvPr>
            <p:custDataLst>
              <p:tags r:id="rId4"/>
            </p:custDataLst>
          </p:nvPr>
        </p:nvSpPr>
        <p:spPr>
          <a:xfrm>
            <a:off x="998220" y="3649290"/>
            <a:ext cx="5020310" cy="2112010"/>
          </a:xfrm>
          <a:custGeom>
            <a:avLst/>
            <a:gdLst/>
            <a:ahLst/>
            <a:cxnLst/>
            <a:rect l="l" t="t" r="r" b="b"/>
            <a:pathLst>
              <a:path w="5020056" h="2112264">
                <a:moveTo>
                  <a:pt x="0" y="256032"/>
                </a:moveTo>
                <a:cubicBezTo>
                  <a:pt x="0" y="109728"/>
                  <a:pt x="109728" y="0"/>
                  <a:pt x="256032" y="0"/>
                </a:cubicBezTo>
                <a:lnTo>
                  <a:pt x="4764024" y="0"/>
                </a:lnTo>
                <a:cubicBezTo>
                  <a:pt x="4901184" y="0"/>
                  <a:pt x="5020056" y="109728"/>
                  <a:pt x="5020056" y="256032"/>
                </a:cubicBezTo>
                <a:lnTo>
                  <a:pt x="5020056" y="1856232"/>
                </a:lnTo>
                <a:cubicBezTo>
                  <a:pt x="5020056" y="1993392"/>
                  <a:pt x="4901184" y="2112264"/>
                  <a:pt x="4764024" y="2112264"/>
                </a:cubicBezTo>
                <a:lnTo>
                  <a:pt x="256032" y="2112264"/>
                </a:lnTo>
                <a:cubicBezTo>
                  <a:pt x="109728" y="2112264"/>
                  <a:pt x="0" y="1993392"/>
                  <a:pt x="0" y="1856232"/>
                </a:cubicBezTo>
                <a:lnTo>
                  <a:pt x="0" y="256032"/>
                </a:lnTo>
              </a:path>
            </a:pathLst>
          </a:custGeom>
          <a:solidFill>
            <a:schemeClr val="bg1">
              <a:lumMod val="20000"/>
              <a:lumOff val="80000"/>
            </a:schemeClr>
          </a:solidFill>
          <a:effectLst>
            <a:outerShdw blurRad="508000" dist="76200" dir="5400000" algn="bl" rotWithShape="0">
              <a:schemeClr val="accent1">
                <a:alpha val="20000"/>
              </a:schemeClr>
            </a:outerShdw>
          </a:effectLst>
        </p:spPr>
        <p:txBody>
          <a:bodyPr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56" name="Rectangle 41732_#color_#shadow_$dk1-828&amp;1338"/>
          <p:cNvSpPr/>
          <p:nvPr>
            <p:custDataLst>
              <p:tags r:id="rId5"/>
            </p:custDataLst>
          </p:nvPr>
        </p:nvSpPr>
        <p:spPr>
          <a:xfrm>
            <a:off x="6173470" y="3649290"/>
            <a:ext cx="5020310" cy="2112010"/>
          </a:xfrm>
          <a:custGeom>
            <a:avLst/>
            <a:gdLst/>
            <a:ahLst/>
            <a:cxnLst/>
            <a:rect l="l" t="t" r="r" b="b"/>
            <a:pathLst>
              <a:path w="5020056" h="2112264">
                <a:moveTo>
                  <a:pt x="0" y="256032"/>
                </a:moveTo>
                <a:cubicBezTo>
                  <a:pt x="0" y="109728"/>
                  <a:pt x="109728" y="0"/>
                  <a:pt x="256032" y="0"/>
                </a:cubicBezTo>
                <a:lnTo>
                  <a:pt x="4764024" y="0"/>
                </a:lnTo>
                <a:cubicBezTo>
                  <a:pt x="4901184" y="0"/>
                  <a:pt x="5020056" y="109728"/>
                  <a:pt x="5020056" y="256032"/>
                </a:cubicBezTo>
                <a:lnTo>
                  <a:pt x="5020056" y="1856232"/>
                </a:lnTo>
                <a:cubicBezTo>
                  <a:pt x="5020056" y="1993392"/>
                  <a:pt x="4901184" y="2112264"/>
                  <a:pt x="4764024" y="2112264"/>
                </a:cubicBezTo>
                <a:lnTo>
                  <a:pt x="256032" y="2112264"/>
                </a:lnTo>
                <a:cubicBezTo>
                  <a:pt x="109728" y="2112264"/>
                  <a:pt x="0" y="1993392"/>
                  <a:pt x="0" y="1856232"/>
                </a:cubicBezTo>
                <a:lnTo>
                  <a:pt x="0" y="256032"/>
                </a:lnTo>
              </a:path>
            </a:pathLst>
          </a:custGeom>
          <a:solidFill>
            <a:schemeClr val="bg1">
              <a:lumMod val="20000"/>
              <a:lumOff val="80000"/>
            </a:schemeClr>
          </a:solidFill>
          <a:effectLst>
            <a:outerShdw blurRad="508000" dist="76200" dir="5400000" algn="bl" rotWithShape="0">
              <a:schemeClr val="accent1">
                <a:alpha val="20000"/>
              </a:schemeClr>
            </a:outerShdw>
          </a:effectLst>
        </p:spPr>
        <p:txBody>
          <a:bodyPr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57" name="矩形 6"/>
          <p:cNvSpPr/>
          <p:nvPr>
            <p:custDataLst>
              <p:tags r:id="rId6"/>
            </p:custDataLst>
          </p:nvPr>
        </p:nvSpPr>
        <p:spPr>
          <a:xfrm>
            <a:off x="1358265" y="2579315"/>
            <a:ext cx="4363200" cy="70057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不断强化政治机关意识，严守政治纪律和政治规矩，努力打造模范机关。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658" name="矩形 7"/>
          <p:cNvSpPr/>
          <p:nvPr>
            <p:custDataLst>
              <p:tags r:id="rId7"/>
            </p:custDataLst>
          </p:nvPr>
        </p:nvSpPr>
        <p:spPr>
          <a:xfrm>
            <a:off x="1358265" y="2115130"/>
            <a:ext cx="4363200" cy="407291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政治纪律摆在首要位置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659" name="矩形 27"/>
          <p:cNvSpPr/>
          <p:nvPr>
            <p:custDataLst>
              <p:tags r:id="rId8"/>
            </p:custDataLst>
          </p:nvPr>
        </p:nvSpPr>
        <p:spPr>
          <a:xfrm>
            <a:off x="6515100" y="2572385"/>
            <a:ext cx="4599305" cy="70040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明确规定了党的政治纪律、组织纪律、廉洁纪律、群众纪律、工作纪律、生活纪律。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660" name="矩形 28"/>
          <p:cNvSpPr/>
          <p:nvPr>
            <p:custDataLst>
              <p:tags r:id="rId9"/>
            </p:custDataLst>
          </p:nvPr>
        </p:nvSpPr>
        <p:spPr>
          <a:xfrm>
            <a:off x="6517005" y="2115130"/>
            <a:ext cx="4363201" cy="407291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持续推动各项纪律全面从严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661" name="矩形 29"/>
          <p:cNvSpPr/>
          <p:nvPr>
            <p:custDataLst>
              <p:tags r:id="rId10"/>
            </p:custDataLst>
          </p:nvPr>
        </p:nvSpPr>
        <p:spPr>
          <a:xfrm>
            <a:off x="1358265" y="4839280"/>
            <a:ext cx="4363200" cy="70057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强化履行“一岗双责”的责任意识，提升纪律规矩意识和廉洁从业意识。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662" name="矩形 32"/>
          <p:cNvSpPr/>
          <p:nvPr>
            <p:custDataLst>
              <p:tags r:id="rId11"/>
            </p:custDataLst>
          </p:nvPr>
        </p:nvSpPr>
        <p:spPr>
          <a:xfrm>
            <a:off x="1358265" y="4367475"/>
            <a:ext cx="4363200" cy="407291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牢牢抓住领导干部这个“关键少数”</a:t>
            </a:r>
            <a:endParaRPr lang="zh-CN" altLang="en-US" sz="2000" b="1">
              <a:solidFill>
                <a:schemeClr val="tx1"/>
              </a:solidFill>
              <a:latin typeface="+mn-ea"/>
              <a:cs typeface="+mn-ea"/>
            </a:endParaRPr>
          </a:p>
        </p:txBody>
      </p:sp>
      <p:sp>
        <p:nvSpPr>
          <p:cNvPr id="1048663" name="矩形 33"/>
          <p:cNvSpPr/>
          <p:nvPr>
            <p:custDataLst>
              <p:tags r:id="rId12"/>
            </p:custDataLst>
          </p:nvPr>
        </p:nvSpPr>
        <p:spPr>
          <a:xfrm>
            <a:off x="6515100" y="4832295"/>
            <a:ext cx="4363200" cy="70057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1600" b="1">
                <a:ln>
                  <a:noFill/>
                  <a:prstDash val="sysDot"/>
                </a:ln>
                <a:solidFill>
                  <a:srgbClr val="333333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制度建设贯穿于政治建设、纪律建设，是全面从严治党、依规治党的必然要求。</a:t>
            </a:r>
            <a:endParaRPr lang="zh-CN" altLang="en-US" sz="1600" b="1">
              <a:ln>
                <a:noFill/>
                <a:prstDash val="sysDot"/>
              </a:ln>
              <a:solidFill>
                <a:srgbClr val="333333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48664" name="矩形 34"/>
          <p:cNvSpPr/>
          <p:nvPr>
            <p:custDataLst>
              <p:tags r:id="rId13"/>
            </p:custDataLst>
          </p:nvPr>
        </p:nvSpPr>
        <p:spPr>
          <a:xfrm>
            <a:off x="6517005" y="4367475"/>
            <a:ext cx="4363201" cy="407291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坚持以制度建设为主线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048665" name="矩形 37"/>
          <p:cNvSpPr/>
          <p:nvPr>
            <p:custDataLst>
              <p:tags r:id="rId14"/>
            </p:custDataLst>
          </p:nvPr>
        </p:nvSpPr>
        <p:spPr>
          <a:xfrm>
            <a:off x="1358265" y="1660470"/>
            <a:ext cx="4363200" cy="450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 fontScale="96429"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FFFF"/>
                </a:solidFill>
                <a:latin typeface="+mn-ea"/>
                <a:cs typeface="+mn-ea"/>
              </a:rPr>
              <a:t>01</a:t>
            </a:r>
            <a:endParaRPr lang="en-US" altLang="zh-CN" sz="2800" b="1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048666" name="矩形 38"/>
          <p:cNvSpPr/>
          <p:nvPr>
            <p:custDataLst>
              <p:tags r:id="rId15"/>
            </p:custDataLst>
          </p:nvPr>
        </p:nvSpPr>
        <p:spPr>
          <a:xfrm>
            <a:off x="6517005" y="1660470"/>
            <a:ext cx="4363201" cy="450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 fontScale="96429"/>
          </a:bodyPr>
          <a:lstStyle/>
          <a:p>
            <a:pPr lvl="0" algn="l">
              <a:buClrTx/>
              <a:buSzTx/>
              <a:buFontTx/>
            </a:pPr>
            <a:r>
              <a:rPr lang="en-US" altLang="zh-CN" sz="28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02</a:t>
            </a:r>
            <a:endParaRPr lang="en-US" altLang="zh-CN" sz="2800" b="1"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048667" name="矩形 39"/>
          <p:cNvSpPr/>
          <p:nvPr>
            <p:custDataLst>
              <p:tags r:id="rId16"/>
            </p:custDataLst>
          </p:nvPr>
        </p:nvSpPr>
        <p:spPr>
          <a:xfrm>
            <a:off x="1358265" y="3907735"/>
            <a:ext cx="4363200" cy="450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 fontScale="96429"/>
          </a:bodyPr>
          <a:lstStyle/>
          <a:p>
            <a:pPr lvl="0" algn="l">
              <a:buClrTx/>
              <a:buSzTx/>
              <a:buFontTx/>
            </a:pPr>
            <a:r>
              <a:rPr lang="en-US" altLang="zh-CN" sz="28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03</a:t>
            </a:r>
            <a:endParaRPr lang="en-US" altLang="zh-CN" sz="2800" b="1"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048668" name="矩形 40"/>
          <p:cNvSpPr/>
          <p:nvPr>
            <p:custDataLst>
              <p:tags r:id="rId17"/>
            </p:custDataLst>
          </p:nvPr>
        </p:nvSpPr>
        <p:spPr>
          <a:xfrm>
            <a:off x="6517005" y="3907735"/>
            <a:ext cx="4363201" cy="450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 fontScale="96429"/>
          </a:bodyPr>
          <a:lstStyle/>
          <a:p>
            <a:pPr lvl="0" algn="l">
              <a:buClrTx/>
              <a:buSzTx/>
              <a:buFontTx/>
            </a:pPr>
            <a:r>
              <a:rPr lang="en-US" altLang="zh-CN" sz="2800" b="1">
                <a:solidFill>
                  <a:srgbClr val="FFFFFF"/>
                </a:solidFill>
                <a:latin typeface="+mn-ea"/>
                <a:cs typeface="+mn-ea"/>
                <a:sym typeface="+mn-ea"/>
              </a:rPr>
              <a:t>04</a:t>
            </a:r>
            <a:endParaRPr lang="en-US" altLang="zh-CN" sz="2800" b="1">
              <a:solidFill>
                <a:srgbClr val="FFFFFF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048669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</p:spTree>
    <p:custDataLst>
      <p:tags r:id="rId18"/>
    </p:custData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推进全院党纪学习教育常态化长效化的5点工作要求</a:t>
            </a:r>
            <a:endParaRPr lang="zh-CN" altLang="en-US" dirty="0">
              <a:sym typeface="+mn-ea"/>
            </a:endParaRPr>
          </a:p>
        </p:txBody>
      </p:sp>
      <p:sp>
        <p:nvSpPr>
          <p:cNvPr id="1048674" name="任意多边形: 形状 36"/>
          <p:cNvSpPr/>
          <p:nvPr>
            <p:custDataLst>
              <p:tags r:id="rId2"/>
            </p:custDataLst>
          </p:nvPr>
        </p:nvSpPr>
        <p:spPr>
          <a:xfrm rot="16200000">
            <a:off x="10102910" y="3871588"/>
            <a:ext cx="883600" cy="826092"/>
          </a:xfrm>
          <a:custGeom>
            <a:avLst/>
            <a:gdLst>
              <a:gd name="connsiteX0" fmla="*/ 883571 w 883573"/>
              <a:gd name="connsiteY0" fmla="*/ 826067 h 826067"/>
              <a:gd name="connsiteX1" fmla="*/ 883571 w 883573"/>
              <a:gd name="connsiteY1" fmla="*/ 826066 h 826067"/>
              <a:gd name="connsiteX2" fmla="*/ 883573 w 883573"/>
              <a:gd name="connsiteY2" fmla="*/ 826067 h 826067"/>
              <a:gd name="connsiteX3" fmla="*/ 0 w 883573"/>
              <a:gd name="connsiteY3" fmla="*/ 826067 h 826067"/>
              <a:gd name="connsiteX4" fmla="*/ 0 w 883573"/>
              <a:gd name="connsiteY4" fmla="*/ 826066 h 826067"/>
              <a:gd name="connsiteX5" fmla="*/ 441696 w 883573"/>
              <a:gd name="connsiteY5" fmla="*/ 826066 h 826067"/>
              <a:gd name="connsiteX6" fmla="*/ 441696 w 883573"/>
              <a:gd name="connsiteY6" fmla="*/ 599294 h 826067"/>
              <a:gd name="connsiteX7" fmla="*/ 0 w 883573"/>
              <a:gd name="connsiteY7" fmla="*/ 826066 h 826067"/>
              <a:gd name="connsiteX8" fmla="*/ 0 w 883573"/>
              <a:gd name="connsiteY8" fmla="*/ 0 h 826067"/>
              <a:gd name="connsiteX9" fmla="*/ 883571 w 883573"/>
              <a:gd name="connsiteY9" fmla="*/ 0 h 826067"/>
              <a:gd name="connsiteX10" fmla="*/ 883571 w 883573"/>
              <a:gd name="connsiteY10" fmla="*/ 826066 h 826067"/>
              <a:gd name="connsiteX11" fmla="*/ 441699 w 883573"/>
              <a:gd name="connsiteY11" fmla="*/ 599295 h 826067"/>
              <a:gd name="connsiteX12" fmla="*/ 441699 w 883573"/>
              <a:gd name="connsiteY12" fmla="*/ 826067 h 8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3573" h="826067">
                <a:moveTo>
                  <a:pt x="883571" y="826067"/>
                </a:moveTo>
                <a:lnTo>
                  <a:pt x="883571" y="826066"/>
                </a:lnTo>
                <a:lnTo>
                  <a:pt x="883573" y="826067"/>
                </a:lnTo>
                <a:close/>
                <a:moveTo>
                  <a:pt x="0" y="826067"/>
                </a:moveTo>
                <a:lnTo>
                  <a:pt x="0" y="826066"/>
                </a:lnTo>
                <a:lnTo>
                  <a:pt x="441696" y="826066"/>
                </a:lnTo>
                <a:lnTo>
                  <a:pt x="441696" y="599294"/>
                </a:lnTo>
                <a:lnTo>
                  <a:pt x="0" y="826066"/>
                </a:lnTo>
                <a:lnTo>
                  <a:pt x="0" y="0"/>
                </a:lnTo>
                <a:lnTo>
                  <a:pt x="883571" y="0"/>
                </a:lnTo>
                <a:lnTo>
                  <a:pt x="883571" y="826066"/>
                </a:lnTo>
                <a:lnTo>
                  <a:pt x="441699" y="599295"/>
                </a:lnTo>
                <a:lnTo>
                  <a:pt x="441699" y="826067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8675" name="任意多边形: 形状 35"/>
          <p:cNvSpPr/>
          <p:nvPr>
            <p:custDataLst>
              <p:tags r:id="rId3"/>
            </p:custDataLst>
          </p:nvPr>
        </p:nvSpPr>
        <p:spPr>
          <a:xfrm rot="5400000">
            <a:off x="1337734" y="3871588"/>
            <a:ext cx="883600" cy="826092"/>
          </a:xfrm>
          <a:custGeom>
            <a:avLst/>
            <a:gdLst>
              <a:gd name="connsiteX0" fmla="*/ 883571 w 883573"/>
              <a:gd name="connsiteY0" fmla="*/ 826067 h 826067"/>
              <a:gd name="connsiteX1" fmla="*/ 883571 w 883573"/>
              <a:gd name="connsiteY1" fmla="*/ 826066 h 826067"/>
              <a:gd name="connsiteX2" fmla="*/ 883573 w 883573"/>
              <a:gd name="connsiteY2" fmla="*/ 826067 h 826067"/>
              <a:gd name="connsiteX3" fmla="*/ 0 w 883573"/>
              <a:gd name="connsiteY3" fmla="*/ 826067 h 826067"/>
              <a:gd name="connsiteX4" fmla="*/ 0 w 883573"/>
              <a:gd name="connsiteY4" fmla="*/ 826066 h 826067"/>
              <a:gd name="connsiteX5" fmla="*/ 441696 w 883573"/>
              <a:gd name="connsiteY5" fmla="*/ 826066 h 826067"/>
              <a:gd name="connsiteX6" fmla="*/ 441696 w 883573"/>
              <a:gd name="connsiteY6" fmla="*/ 599294 h 826067"/>
              <a:gd name="connsiteX7" fmla="*/ 0 w 883573"/>
              <a:gd name="connsiteY7" fmla="*/ 826066 h 826067"/>
              <a:gd name="connsiteX8" fmla="*/ 0 w 883573"/>
              <a:gd name="connsiteY8" fmla="*/ 0 h 826067"/>
              <a:gd name="connsiteX9" fmla="*/ 883571 w 883573"/>
              <a:gd name="connsiteY9" fmla="*/ 0 h 826067"/>
              <a:gd name="connsiteX10" fmla="*/ 883571 w 883573"/>
              <a:gd name="connsiteY10" fmla="*/ 826066 h 826067"/>
              <a:gd name="connsiteX11" fmla="*/ 441699 w 883573"/>
              <a:gd name="connsiteY11" fmla="*/ 599295 h 826067"/>
              <a:gd name="connsiteX12" fmla="*/ 441699 w 883573"/>
              <a:gd name="connsiteY12" fmla="*/ 826067 h 826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3573" h="826067">
                <a:moveTo>
                  <a:pt x="883571" y="826067"/>
                </a:moveTo>
                <a:lnTo>
                  <a:pt x="883571" y="826066"/>
                </a:lnTo>
                <a:lnTo>
                  <a:pt x="883573" y="826067"/>
                </a:lnTo>
                <a:close/>
                <a:moveTo>
                  <a:pt x="0" y="826067"/>
                </a:moveTo>
                <a:lnTo>
                  <a:pt x="0" y="826066"/>
                </a:lnTo>
                <a:lnTo>
                  <a:pt x="441696" y="826066"/>
                </a:lnTo>
                <a:lnTo>
                  <a:pt x="441696" y="599294"/>
                </a:lnTo>
                <a:lnTo>
                  <a:pt x="0" y="826066"/>
                </a:lnTo>
                <a:lnTo>
                  <a:pt x="0" y="0"/>
                </a:lnTo>
                <a:lnTo>
                  <a:pt x="883571" y="0"/>
                </a:lnTo>
                <a:lnTo>
                  <a:pt x="883571" y="826066"/>
                </a:lnTo>
                <a:lnTo>
                  <a:pt x="441699" y="599295"/>
                </a:lnTo>
                <a:lnTo>
                  <a:pt x="441699" y="826067"/>
                </a:lnTo>
                <a:close/>
              </a:path>
            </a:pathLst>
          </a:cu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8676" name="矩形: 圆顶角 20"/>
          <p:cNvSpPr/>
          <p:nvPr>
            <p:custDataLst>
              <p:tags r:id="rId4"/>
            </p:custDataLst>
          </p:nvPr>
        </p:nvSpPr>
        <p:spPr>
          <a:xfrm flipH="1">
            <a:off x="1722556" y="3618850"/>
            <a:ext cx="2157478" cy="883598"/>
          </a:xfrm>
          <a:prstGeom prst="round2SameRect">
            <a:avLst>
              <a:gd name="adj1" fmla="val 25945"/>
              <a:gd name="adj2" fmla="val 0"/>
            </a:avLst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77" name="直角三角形 6"/>
          <p:cNvSpPr/>
          <p:nvPr>
            <p:custDataLst>
              <p:tags r:id="rId5"/>
            </p:custDataLst>
          </p:nvPr>
        </p:nvSpPr>
        <p:spPr>
          <a:xfrm rot="10800000">
            <a:off x="1722556" y="4499622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78" name="矩形: 圆顶角 24"/>
          <p:cNvSpPr/>
          <p:nvPr>
            <p:custDataLst>
              <p:tags r:id="rId6"/>
            </p:custDataLst>
          </p:nvPr>
        </p:nvSpPr>
        <p:spPr>
          <a:xfrm>
            <a:off x="8450589" y="3618850"/>
            <a:ext cx="2157478" cy="883598"/>
          </a:xfrm>
          <a:prstGeom prst="round2SameRect">
            <a:avLst>
              <a:gd name="adj1" fmla="val 25945"/>
              <a:gd name="adj2" fmla="val 0"/>
            </a:avLst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79" name="直角三角形 10"/>
          <p:cNvSpPr/>
          <p:nvPr>
            <p:custDataLst>
              <p:tags r:id="rId7"/>
            </p:custDataLst>
          </p:nvPr>
        </p:nvSpPr>
        <p:spPr>
          <a:xfrm rot="10800000" flipH="1">
            <a:off x="10132755" y="4502797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80" name="矩形: 圆顶角 12"/>
          <p:cNvSpPr/>
          <p:nvPr>
            <p:custDataLst>
              <p:tags r:id="rId8"/>
            </p:custDataLst>
          </p:nvPr>
        </p:nvSpPr>
        <p:spPr>
          <a:xfrm>
            <a:off x="6768422" y="3392148"/>
            <a:ext cx="2157478" cy="883598"/>
          </a:xfrm>
          <a:prstGeom prst="round2SameRect">
            <a:avLst>
              <a:gd name="adj1" fmla="val 25945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81" name="直角三角形 13"/>
          <p:cNvSpPr/>
          <p:nvPr>
            <p:custDataLst>
              <p:tags r:id="rId9"/>
            </p:custDataLst>
          </p:nvPr>
        </p:nvSpPr>
        <p:spPr>
          <a:xfrm rot="10800000" flipH="1">
            <a:off x="8450589" y="4276095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82" name="矩形: 圆顶角 16"/>
          <p:cNvSpPr/>
          <p:nvPr>
            <p:custDataLst>
              <p:tags r:id="rId10"/>
            </p:custDataLst>
          </p:nvPr>
        </p:nvSpPr>
        <p:spPr>
          <a:xfrm flipH="1">
            <a:off x="3404723" y="3392148"/>
            <a:ext cx="2157478" cy="883598"/>
          </a:xfrm>
          <a:prstGeom prst="round2SameRect">
            <a:avLst>
              <a:gd name="adj1" fmla="val 25945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83" name="直角三角形 17"/>
          <p:cNvSpPr/>
          <p:nvPr>
            <p:custDataLst>
              <p:tags r:id="rId11"/>
            </p:custDataLst>
          </p:nvPr>
        </p:nvSpPr>
        <p:spPr>
          <a:xfrm rot="10800000">
            <a:off x="3404723" y="4274825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84" name="矩形: 圆顶角 5"/>
          <p:cNvSpPr/>
          <p:nvPr>
            <p:custDataLst>
              <p:tags r:id="rId12"/>
            </p:custDataLst>
          </p:nvPr>
        </p:nvSpPr>
        <p:spPr>
          <a:xfrm>
            <a:off x="5087525" y="3166716"/>
            <a:ext cx="2157478" cy="883598"/>
          </a:xfrm>
          <a:prstGeom prst="round2SameRect">
            <a:avLst>
              <a:gd name="adj1" fmla="val 25945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685" name="直角三角形 25"/>
          <p:cNvSpPr/>
          <p:nvPr>
            <p:custDataLst>
              <p:tags r:id="rId13"/>
            </p:custDataLst>
          </p:nvPr>
        </p:nvSpPr>
        <p:spPr>
          <a:xfrm rot="10800000">
            <a:off x="5086890" y="4049393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86" name="直角三角形 28"/>
          <p:cNvSpPr/>
          <p:nvPr>
            <p:custDataLst>
              <p:tags r:id="rId14"/>
            </p:custDataLst>
          </p:nvPr>
        </p:nvSpPr>
        <p:spPr>
          <a:xfrm rot="10800000" flipH="1">
            <a:off x="6769057" y="4049393"/>
            <a:ext cx="475277" cy="22677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 sz="1800">
              <a:sym typeface="+mn-ea"/>
            </a:endParaRPr>
          </a:p>
        </p:txBody>
      </p:sp>
      <p:sp>
        <p:nvSpPr>
          <p:cNvPr id="1048687" name="矩形 29"/>
          <p:cNvSpPr/>
          <p:nvPr>
            <p:custDataLst>
              <p:tags r:id="rId15"/>
            </p:custDataLst>
          </p:nvPr>
        </p:nvSpPr>
        <p:spPr>
          <a:xfrm>
            <a:off x="1835590" y="1679502"/>
            <a:ext cx="1952329" cy="883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b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提高政治站位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明确工作要求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688" name="矩形 30"/>
          <p:cNvSpPr/>
          <p:nvPr>
            <p:custDataLst>
              <p:tags r:id="rId16"/>
            </p:custDataLst>
          </p:nvPr>
        </p:nvSpPr>
        <p:spPr>
          <a:xfrm>
            <a:off x="2538556" y="2607899"/>
            <a:ext cx="546341" cy="578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b="1" kern="0" dirty="0">
                <a:solidFill>
                  <a:schemeClr val="bg1"/>
                </a:solidFill>
                <a:cs typeface="+mn-lt"/>
              </a:rPr>
              <a:t>01</a:t>
            </a:r>
            <a:endParaRPr lang="en-US" altLang="zh-CN" sz="2400" b="1" kern="0" dirty="0">
              <a:solidFill>
                <a:schemeClr val="bg1"/>
              </a:solidFill>
              <a:cs typeface="+mn-lt"/>
            </a:endParaRPr>
          </a:p>
        </p:txBody>
      </p:sp>
      <p:sp>
        <p:nvSpPr>
          <p:cNvPr id="1048689" name="矩形 31"/>
          <p:cNvSpPr/>
          <p:nvPr>
            <p:custDataLst>
              <p:tags r:id="rId17"/>
            </p:custDataLst>
          </p:nvPr>
        </p:nvSpPr>
        <p:spPr>
          <a:xfrm>
            <a:off x="8556625" y="1753235"/>
            <a:ext cx="2145030" cy="883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b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各级部门要走在前作表率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690" name="矩形 32"/>
          <p:cNvSpPr/>
          <p:nvPr>
            <p:custDataLst>
              <p:tags r:id="rId18"/>
            </p:custDataLst>
          </p:nvPr>
        </p:nvSpPr>
        <p:spPr>
          <a:xfrm>
            <a:off x="9259604" y="2609804"/>
            <a:ext cx="546341" cy="578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b="1" kern="0" dirty="0">
                <a:solidFill>
                  <a:schemeClr val="bg1"/>
                </a:solidFill>
                <a:cs typeface="+mn-lt"/>
              </a:rPr>
              <a:t>05</a:t>
            </a:r>
            <a:endParaRPr lang="en-US" altLang="zh-CN" sz="2400" b="1" kern="0" dirty="0">
              <a:solidFill>
                <a:schemeClr val="accent1"/>
              </a:solidFill>
              <a:cs typeface="+mn-lt"/>
            </a:endParaRPr>
          </a:p>
        </p:txBody>
      </p:sp>
      <p:sp>
        <p:nvSpPr>
          <p:cNvPr id="1048691" name="矩形 33"/>
          <p:cNvSpPr/>
          <p:nvPr>
            <p:custDataLst>
              <p:tags r:id="rId19"/>
            </p:custDataLst>
          </p:nvPr>
        </p:nvSpPr>
        <p:spPr>
          <a:xfrm>
            <a:off x="3509501" y="5219099"/>
            <a:ext cx="1952329" cy="883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压紧压实责任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落细落实举措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sp>
        <p:nvSpPr>
          <p:cNvPr id="1048692" name="矩形 34"/>
          <p:cNvSpPr/>
          <p:nvPr>
            <p:custDataLst>
              <p:tags r:id="rId20"/>
            </p:custDataLst>
          </p:nvPr>
        </p:nvSpPr>
        <p:spPr>
          <a:xfrm>
            <a:off x="4212468" y="4706638"/>
            <a:ext cx="546341" cy="578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b="1" kern="0" dirty="0">
                <a:solidFill>
                  <a:schemeClr val="bg1"/>
                </a:solidFill>
                <a:cs typeface="+mn-lt"/>
              </a:rPr>
              <a:t>02</a:t>
            </a:r>
            <a:endParaRPr lang="en-US" altLang="zh-CN" sz="2400" b="1" kern="0" dirty="0">
              <a:solidFill>
                <a:schemeClr val="accent1"/>
              </a:solidFill>
              <a:cs typeface="+mn-lt"/>
            </a:endParaRPr>
          </a:p>
        </p:txBody>
      </p:sp>
      <p:sp>
        <p:nvSpPr>
          <p:cNvPr id="1048693" name="矩形 39"/>
          <p:cNvSpPr/>
          <p:nvPr>
            <p:custDataLst>
              <p:tags r:id="rId21"/>
            </p:custDataLst>
          </p:nvPr>
        </p:nvSpPr>
        <p:spPr>
          <a:xfrm>
            <a:off x="5189763" y="1350567"/>
            <a:ext cx="1952329" cy="883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坚持协调联动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强化监督检查</a:t>
            </a:r>
            <a:endParaRPr lang="zh-CN" altLang="en-US" sz="1600" kern="0" dirty="0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pic>
        <p:nvPicPr>
          <p:cNvPr id="2097154" name="图片 2" descr="32313537353836363b32313537353835303bc9cccef1cec4bcfe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2603328" y="3861427"/>
            <a:ext cx="396012" cy="396012"/>
          </a:xfrm>
          <a:prstGeom prst="rect">
            <a:avLst/>
          </a:prstGeom>
        </p:spPr>
      </p:pic>
      <p:sp>
        <p:nvSpPr>
          <p:cNvPr id="1048694" name="矩形 48"/>
          <p:cNvSpPr/>
          <p:nvPr>
            <p:custDataLst>
              <p:tags r:id="rId24"/>
            </p:custDataLst>
          </p:nvPr>
        </p:nvSpPr>
        <p:spPr>
          <a:xfrm>
            <a:off x="5892730" y="2127189"/>
            <a:ext cx="546341" cy="578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b="1" kern="0" dirty="0">
                <a:solidFill>
                  <a:schemeClr val="bg1"/>
                </a:solidFill>
                <a:cs typeface="+mn-lt"/>
              </a:rPr>
              <a:t>03</a:t>
            </a:r>
            <a:endParaRPr lang="en-US" altLang="zh-CN" sz="2400" b="1" kern="0" dirty="0">
              <a:solidFill>
                <a:schemeClr val="accent1"/>
              </a:solidFill>
              <a:cs typeface="+mn-lt"/>
            </a:endParaRPr>
          </a:p>
        </p:txBody>
      </p:sp>
      <p:pic>
        <p:nvPicPr>
          <p:cNvPr id="2097155" name="图片 5" descr="32313537353836363b32313537353834393bb0ecb9abc9f3c5fa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4267080" y="3618215"/>
            <a:ext cx="432013" cy="432013"/>
          </a:xfrm>
          <a:prstGeom prst="rect">
            <a:avLst/>
          </a:prstGeom>
        </p:spPr>
      </p:pic>
      <p:pic>
        <p:nvPicPr>
          <p:cNvPr id="2097156" name="图片 1" descr="32313537353836363b32313537353834373bcebbd6c3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5932101" y="3375002"/>
            <a:ext cx="468014" cy="468014"/>
          </a:xfrm>
          <a:prstGeom prst="rect">
            <a:avLst/>
          </a:prstGeom>
        </p:spPr>
      </p:pic>
      <p:sp>
        <p:nvSpPr>
          <p:cNvPr id="1048695" name="矩形 57"/>
          <p:cNvSpPr/>
          <p:nvPr>
            <p:custDataLst>
              <p:tags r:id="rId29"/>
            </p:custDataLst>
          </p:nvPr>
        </p:nvSpPr>
        <p:spPr>
          <a:xfrm>
            <a:off x="6895426" y="5219099"/>
            <a:ext cx="1952329" cy="883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rmAutofit fontScale="95000"/>
          </a:bodyPr>
          <a:lstStyle/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围绕中心工作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algn="ctr">
              <a:lnSpc>
                <a:spcPct val="130000"/>
              </a:lnSpc>
              <a:buClrTx/>
              <a:buSzTx/>
              <a:buFontTx/>
            </a:pPr>
            <a:r>
              <a:rPr lang="zh-CN" altLang="en-US" sz="2000" b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提高党建工作质量</a:t>
            </a:r>
            <a:endParaRPr lang="zh-CN" altLang="en-US" sz="2000" b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pic>
        <p:nvPicPr>
          <p:cNvPr id="2097157" name="图片 6" descr="32313537353836363b32313537353835313bcdbcb2e1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7649194" y="3635995"/>
            <a:ext cx="396012" cy="396012"/>
          </a:xfrm>
          <a:prstGeom prst="rect">
            <a:avLst/>
          </a:prstGeom>
        </p:spPr>
      </p:pic>
      <p:sp>
        <p:nvSpPr>
          <p:cNvPr id="1048696" name="矩形 59"/>
          <p:cNvSpPr/>
          <p:nvPr>
            <p:custDataLst>
              <p:tags r:id="rId32"/>
            </p:custDataLst>
          </p:nvPr>
        </p:nvSpPr>
        <p:spPr>
          <a:xfrm>
            <a:off x="7598392" y="4706638"/>
            <a:ext cx="546341" cy="5784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b="1" kern="0" dirty="0">
                <a:solidFill>
                  <a:schemeClr val="bg1"/>
                </a:solidFill>
                <a:cs typeface="+mn-lt"/>
              </a:rPr>
              <a:t>04</a:t>
            </a:r>
            <a:endParaRPr lang="en-US" altLang="zh-CN" sz="2400" b="1" kern="0" dirty="0">
              <a:solidFill>
                <a:schemeClr val="accent1"/>
              </a:solidFill>
              <a:cs typeface="+mn-lt"/>
            </a:endParaRPr>
          </a:p>
        </p:txBody>
      </p:sp>
      <p:pic>
        <p:nvPicPr>
          <p:cNvPr id="2097158" name="图片 9" descr="32313537353836363b32313537353835373bcec4bcfebcd0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9331361" y="3862697"/>
            <a:ext cx="396012" cy="396012"/>
          </a:xfrm>
          <a:prstGeom prst="rect">
            <a:avLst/>
          </a:prstGeom>
        </p:spPr>
      </p:pic>
      <p:cxnSp>
        <p:nvCxnSpPr>
          <p:cNvPr id="3145732" name="直接箭头连接符 61"/>
          <p:cNvCxnSpPr/>
          <p:nvPr>
            <p:custDataLst>
              <p:tags r:id="rId35"/>
            </p:custDataLst>
          </p:nvPr>
        </p:nvCxnSpPr>
        <p:spPr>
          <a:xfrm flipV="1">
            <a:off x="2812250" y="3187037"/>
            <a:ext cx="0" cy="432013"/>
          </a:xfrm>
          <a:prstGeom prst="straightConnector1">
            <a:avLst/>
          </a:prstGeom>
          <a:ln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3" name="直接箭头连接符 62"/>
          <p:cNvCxnSpPr/>
          <p:nvPr>
            <p:custDataLst>
              <p:tags r:id="rId36"/>
            </p:custDataLst>
          </p:nvPr>
        </p:nvCxnSpPr>
        <p:spPr>
          <a:xfrm flipH="1" flipV="1">
            <a:off x="9533297" y="3188307"/>
            <a:ext cx="1" cy="432013"/>
          </a:xfrm>
          <a:prstGeom prst="straightConnector1">
            <a:avLst/>
          </a:prstGeom>
          <a:ln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4" name="直接箭头连接符 63"/>
          <p:cNvCxnSpPr/>
          <p:nvPr>
            <p:custDataLst>
              <p:tags r:id="rId37"/>
            </p:custDataLst>
          </p:nvPr>
        </p:nvCxnSpPr>
        <p:spPr>
          <a:xfrm flipV="1">
            <a:off x="6166423" y="2699977"/>
            <a:ext cx="0" cy="466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5" name="直接箭头连接符 64"/>
          <p:cNvCxnSpPr/>
          <p:nvPr>
            <p:custDataLst>
              <p:tags r:id="rId38"/>
            </p:custDataLst>
          </p:nvPr>
        </p:nvCxnSpPr>
        <p:spPr>
          <a:xfrm>
            <a:off x="4485526" y="4274190"/>
            <a:ext cx="0" cy="432437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6" name="直接箭头连接符 65"/>
          <p:cNvCxnSpPr/>
          <p:nvPr>
            <p:custDataLst>
              <p:tags r:id="rId39"/>
            </p:custDataLst>
          </p:nvPr>
        </p:nvCxnSpPr>
        <p:spPr>
          <a:xfrm flipH="1">
            <a:off x="7871451" y="4274190"/>
            <a:ext cx="1" cy="432437"/>
          </a:xfrm>
          <a:prstGeom prst="straightConnector1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9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244013" y="6483350"/>
            <a:ext cx="2846387" cy="374650"/>
          </a:xfrm>
        </p:spPr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</p:spTree>
    <p:custDataLst>
      <p:tags r:id="rId40"/>
    </p:custData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矩形 31"/>
          <p:cNvSpPr/>
          <p:nvPr>
            <p:custDataLst>
              <p:tags r:id="rId1"/>
            </p:custDataLst>
          </p:nvPr>
        </p:nvSpPr>
        <p:spPr>
          <a:xfrm>
            <a:off x="677545" y="2297132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02" name="文本框 32"/>
          <p:cNvSpPr txBox="1"/>
          <p:nvPr>
            <p:custDataLst>
              <p:tags r:id="rId2"/>
            </p:custDataLst>
          </p:nvPr>
        </p:nvSpPr>
        <p:spPr>
          <a:xfrm>
            <a:off x="677545" y="2450802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第一部分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03" name="矩形 33"/>
          <p:cNvSpPr/>
          <p:nvPr>
            <p:custDataLst>
              <p:tags r:id="rId3"/>
            </p:custDataLst>
          </p:nvPr>
        </p:nvSpPr>
        <p:spPr>
          <a:xfrm>
            <a:off x="4048125" y="2297132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04" name="文本框 34"/>
          <p:cNvSpPr txBox="1"/>
          <p:nvPr>
            <p:custDataLst>
              <p:tags r:id="rId4"/>
            </p:custDataLst>
          </p:nvPr>
        </p:nvSpPr>
        <p:spPr>
          <a:xfrm>
            <a:off x="4112895" y="2408257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侯建国同志的讲话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05" name="矩形 31"/>
          <p:cNvSpPr/>
          <p:nvPr>
            <p:custDataLst>
              <p:tags r:id="rId5"/>
            </p:custDataLst>
          </p:nvPr>
        </p:nvSpPr>
        <p:spPr>
          <a:xfrm>
            <a:off x="688975" y="353214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06" name="文本框 32"/>
          <p:cNvSpPr txBox="1"/>
          <p:nvPr>
            <p:custDataLst>
              <p:tags r:id="rId6"/>
            </p:custDataLst>
          </p:nvPr>
        </p:nvSpPr>
        <p:spPr>
          <a:xfrm>
            <a:off x="688975" y="368581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第二部分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07" name="矩形 33"/>
          <p:cNvSpPr/>
          <p:nvPr>
            <p:custDataLst>
              <p:tags r:id="rId7"/>
            </p:custDataLst>
          </p:nvPr>
        </p:nvSpPr>
        <p:spPr>
          <a:xfrm>
            <a:off x="4059555" y="353214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08" name="文本框 34"/>
          <p:cNvSpPr txBox="1"/>
          <p:nvPr>
            <p:custDataLst>
              <p:tags r:id="rId8"/>
            </p:custDataLst>
          </p:nvPr>
        </p:nvSpPr>
        <p:spPr>
          <a:xfrm>
            <a:off x="4112895" y="363406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吴朝晖同志的讲话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10" name="矩形 31"/>
          <p:cNvSpPr/>
          <p:nvPr>
            <p:custDataLst>
              <p:tags r:id="rId9"/>
            </p:custDataLst>
          </p:nvPr>
        </p:nvSpPr>
        <p:spPr>
          <a:xfrm>
            <a:off x="688975" y="4767854"/>
            <a:ext cx="3074670" cy="744855"/>
          </a:xfrm>
          <a:prstGeom prst="rect">
            <a:avLst/>
          </a:prstGeom>
          <a:solidFill>
            <a:srgbClr val="007AD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11" name="文本框 32"/>
          <p:cNvSpPr txBox="1"/>
          <p:nvPr>
            <p:custDataLst>
              <p:tags r:id="rId10"/>
            </p:custDataLst>
          </p:nvPr>
        </p:nvSpPr>
        <p:spPr>
          <a:xfrm>
            <a:off x="688975" y="4921524"/>
            <a:ext cx="3074670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汉仪君黑-45简" panose="020B0604020202020204" charset="-122"/>
              </a:rPr>
              <a:t>第三部分</a:t>
            </a:r>
            <a:endParaRPr kumimoji="1" lang="zh-CN" altLang="en-US" sz="2800" b="1" dirty="0">
              <a:ln w="25400">
                <a:noFill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汉仪君黑-45简" panose="020B0604020202020204" charset="-122"/>
            </a:endParaRPr>
          </a:p>
        </p:txBody>
      </p:sp>
      <p:sp>
        <p:nvSpPr>
          <p:cNvPr id="1048712" name="矩形 33"/>
          <p:cNvSpPr/>
          <p:nvPr>
            <p:custDataLst>
              <p:tags r:id="rId11"/>
            </p:custDataLst>
          </p:nvPr>
        </p:nvSpPr>
        <p:spPr>
          <a:xfrm>
            <a:off x="4059555" y="4767854"/>
            <a:ext cx="7466330" cy="744855"/>
          </a:xfrm>
          <a:prstGeom prst="rect">
            <a:avLst/>
          </a:prstGeom>
          <a:solidFill>
            <a:srgbClr val="007ADD">
              <a:lumMod val="50000"/>
            </a:srgbClr>
          </a:solidFill>
          <a:ln w="25400" cap="flat" cmpd="sng" algn="ctr">
            <a:solidFill>
              <a:srgbClr val="007AD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1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汉仪君黑-45简" panose="020B0604020202020204" charset="-122"/>
            </a:endParaRPr>
          </a:p>
        </p:txBody>
      </p:sp>
      <p:sp>
        <p:nvSpPr>
          <p:cNvPr id="1048713" name="文本框 34"/>
          <p:cNvSpPr txBox="1"/>
          <p:nvPr>
            <p:custDataLst>
              <p:tags r:id="rId12"/>
            </p:custDataLst>
          </p:nvPr>
        </p:nvSpPr>
        <p:spPr>
          <a:xfrm>
            <a:off x="4112895" y="4869771"/>
            <a:ext cx="7240270" cy="695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2800" b="1" kern="0" dirty="0">
                <a:ln w="25400">
                  <a:noFill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君黑-45简" panose="020B0604020202020204" charset="-122"/>
                <a:sym typeface="+mn-ea"/>
              </a:rPr>
              <a:t>孙也刚同志的讲话</a:t>
            </a:r>
            <a:endParaRPr kumimoji="1" lang="zh-CN" altLang="en-US" sz="2800" b="1" kern="0" dirty="0">
              <a:ln w="25400">
                <a:noFill/>
              </a:ln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汉仪君黑-45简" panose="020B0604020202020204" charset="-122"/>
              <a:sym typeface="+mn-ea"/>
            </a:endParaRPr>
          </a:p>
        </p:txBody>
      </p:sp>
      <p:sp>
        <p:nvSpPr>
          <p:cNvPr id="1048714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9244013" y="6483350"/>
            <a:ext cx="2846387" cy="374650"/>
          </a:xfrm>
        </p:spPr>
        <p:txBody>
          <a:bodyPr/>
          <a:lstStyle/>
          <a:p>
            <a:fld id="{489EC25D-F2D3-4578-9A5F-FAC007C0DAC1}" type="slidenum">
              <a:rPr altLang="zh-CN"/>
            </a:fld>
            <a:endParaRPr lang="zh-CN" altLang="zh-CN"/>
          </a:p>
        </p:txBody>
      </p:sp>
      <p:sp>
        <p:nvSpPr>
          <p:cNvPr id="16" name="文本框 2"/>
          <p:cNvSpPr txBox="1"/>
          <p:nvPr/>
        </p:nvSpPr>
        <p:spPr>
          <a:xfrm>
            <a:off x="178752" y="691428"/>
            <a:ext cx="11834495" cy="1870075"/>
          </a:xfrm>
          <a:prstGeom prst="rect">
            <a:avLst/>
          </a:prstGeom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defTabSz="909955">
              <a:buFontTx/>
              <a:defRPr sz="3200" b="1" ker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2pPr>
            <a:lvl3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3pPr>
            <a:lvl4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4pPr>
            <a:lvl5pPr defTabSz="909955"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5pPr>
            <a:lvl6pPr marL="41465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6pPr>
            <a:lvl7pPr marL="828675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7pPr>
            <a:lvl8pPr marL="124333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8pPr>
            <a:lvl9pPr marL="1657350" defTabSz="913765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6600"/>
                </a:solidFill>
                <a:latin typeface="Times New Roman" panose="02020603050405020304" pitchFamily="18" charset="0"/>
              </a:defRPr>
            </a:lvl9pPr>
          </a:lstStyle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院党组理论学习中心组集体专题学习会上</a:t>
            </a:r>
            <a:endParaRPr lang="en-US" altLang="zh-CN" dirty="0">
              <a:sym typeface="汉仪君黑-45简" panose="020B0604020202020204" charset="-122"/>
            </a:endParaRPr>
          </a:p>
          <a:p>
            <a:pPr lvl="0" algn="ctr" eaLnBrk="0" fontAlgn="base" hangingPunct="0">
              <a:lnSpc>
                <a:spcPct val="150000"/>
              </a:lnSpc>
              <a:buClrTx/>
              <a:buSzTx/>
            </a:pPr>
            <a:r>
              <a:rPr lang="zh-CN" altLang="en-US" dirty="0">
                <a:sym typeface="汉仪君黑-45简" panose="020B0604020202020204" charset="-122"/>
              </a:rPr>
              <a:t>院领导做了重要讲话</a:t>
            </a:r>
            <a:endParaRPr dirty="0">
              <a:sym typeface="汉仪君黑-45简" panose="020B0604020202020204" charset="-122"/>
            </a:endParaRPr>
          </a:p>
        </p:txBody>
      </p:sp>
    </p:spTree>
    <p:custDataLst>
      <p:tags r:id="rId1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编辑母版标题样式"/>
  <p:tag name="KSO_WM_UNIT_ID" val="_7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</p:tagLst>
</file>

<file path=ppt/tags/tag10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233576_1*l_h_i*1_3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05000000074505806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05"/>
  <p:tag name="KSO_WM_UNIT_TEXT_FILL_FORE_SCHEMECOLOR_INDEX" val="2"/>
  <p:tag name="KSO_WM_UNIT_TEXT_FILL_TYPE" val="1"/>
  <p:tag name="KSO_WM_UNIT_USESOURCEFORMAT_APPLY" val="0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33576_1*l_h_i*1_3_4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05000000074505806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05"/>
  <p:tag name="KSO_WM_UNIT_TEXT_FILL_FORE_SCHEMECOLOR_INDEX" val="2"/>
  <p:tag name="KSO_WM_UNIT_TEXT_FILL_TYPE" val="1"/>
  <p:tag name="KSO_WM_UNIT_USESOURCEFORMAT_APPLY" val="0"/>
</p:tagLst>
</file>

<file path=ppt/tags/tag10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3576_1*l_h_f*1_1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单击此处输入项正文言简意赅的阐述观点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3576_1*l_h_i*1_1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USESOURCEFORMAT_APPLY" val="0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5_1"/>
  <p:tag name="KSO_WM_UNIT_ID" val="diagram20233576_1*l_h_f*1_5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单击此处输入项正文言简意赅的阐述观点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5_1"/>
  <p:tag name="KSO_WM_UNIT_ID" val="diagram20233576_1*l_h_i*1_5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USESOURCEFORMAT_APPLY" val="0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3576_1*l_h_f*1_2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单击此处输入项正文言简意赅的阐述观点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3576_1*l_h_i*1_2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USESOURCEFORMAT_APPLY" val="0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3576_1*l_h_f*1_3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单击此处输入项正文言简意赅的阐述观点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109.xml><?xml version="1.0" encoding="utf-8"?>
<p:tagLst xmlns:p="http://schemas.openxmlformats.org/presentationml/2006/main">
  <p:tag name="KSO_WM_UNIT_VALUE" val="110*1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3576_1*l_h_x*1_1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VERSION" val="3"/>
  <p:tag name="KSO_WM_DIAGRAM_COLOR_TRICK" val="1"/>
  <p:tag name="KSO_WM_DIAGRAM_COLOR_TEXT_CAN_REMOVE" val="n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TYPE" val="1"/>
  <p:tag name="KSO_WM_UNIT_FILL_FORE_SCHEMECOLOR_INDEX" val="2"/>
  <p:tag name="KSO_WM_UNIT_FILL_FORE_SCHEMECOLOR_INDEX_BRIGHTNESS" val="0"/>
  <p:tag name="KSO_WM_UNIT_USESOURCEFORMAT_APPLY" val="0"/>
</p:tagLst>
</file>

<file path=ppt/tags/tag11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2"/>
  <p:tag name="KSO_WM_UNIT_ID" val="diagram20233576_1*l_h_i*1_3_2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USESOURCEFORMAT_APPLY" val="0"/>
</p:tagLst>
</file>

<file path=ppt/tags/tag111.xml><?xml version="1.0" encoding="utf-8"?>
<p:tagLst xmlns:p="http://schemas.openxmlformats.org/presentationml/2006/main">
  <p:tag name="KSO_WM_UNIT_VALUE" val="120*1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3576_1*l_h_x*1_2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VERSION" val="3"/>
  <p:tag name="KSO_WM_DIAGRAM_COLOR_TRICK" val="1"/>
  <p:tag name="KSO_WM_DIAGRAM_COLOR_TEXT_CAN_REMOVE" val="n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TYPE" val="1"/>
  <p:tag name="KSO_WM_UNIT_FILL_FORE_SCHEMECOLOR_INDEX" val="2"/>
  <p:tag name="KSO_WM_UNIT_FILL_FORE_SCHEMECOLOR_INDEX_BRIGHTNESS" val="0"/>
  <p:tag name="KSO_WM_UNIT_USESOURCEFORMAT_APPLY" val="0"/>
</p:tagLst>
</file>

<file path=ppt/tags/tag112.xml><?xml version="1.0" encoding="utf-8"?>
<p:tagLst xmlns:p="http://schemas.openxmlformats.org/presentationml/2006/main">
  <p:tag name="KSO_WM_UNIT_VALUE" val="13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233576_1*l_h_x*1_3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VERSION" val="3"/>
  <p:tag name="KSO_WM_DIAGRAM_COLOR_TRICK" val="1"/>
  <p:tag name="KSO_WM_DIAGRAM_COLOR_TEXT_CAN_REMOVE" val="n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TYPE" val="1"/>
  <p:tag name="KSO_WM_UNIT_FILL_FORE_SCHEMECOLOR_INDEX" val="2"/>
  <p:tag name="KSO_WM_UNIT_FILL_FORE_SCHEMECOLOR_INDEX_BRIGHTNESS" val="0"/>
  <p:tag name="KSO_WM_UNIT_USESOURCEFORMAT_APPLY" val="0"/>
</p:tagLst>
</file>

<file path=ppt/tags/tag11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3576_1*l_h_f*1_4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PRESET_TEXT" val="单击此处输入项正文言简意赅的阐述观点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114.xml><?xml version="1.0" encoding="utf-8"?>
<p:tagLst xmlns:p="http://schemas.openxmlformats.org/presentationml/2006/main">
  <p:tag name="KSO_WM_UNIT_VALUE" val="110*1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4_1"/>
  <p:tag name="KSO_WM_UNIT_ID" val="diagram20233576_1*l_h_x*1_4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VERSION" val="3"/>
  <p:tag name="KSO_WM_DIAGRAM_COLOR_TRICK" val="1"/>
  <p:tag name="KSO_WM_DIAGRAM_COLOR_TEXT_CAN_REMOVE" val="n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TYPE" val="1"/>
  <p:tag name="KSO_WM_UNIT_FILL_FORE_SCHEMECOLOR_INDEX" val="2"/>
  <p:tag name="KSO_WM_UNIT_FILL_FORE_SCHEMECOLOR_INDEX_BRIGHTNESS" val="0"/>
  <p:tag name="KSO_WM_UNIT_USESOURCEFORMAT_APPLY" val="0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4_1"/>
  <p:tag name="KSO_WM_UNIT_ID" val="diagram20233576_1*l_h_i*1_4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TEXT_FILL_FORE_SCHEMECOLOR_INDEX" val="1"/>
  <p:tag name="KSO_WM_UNIT_TEXT_FILL_TYPE" val="1"/>
  <p:tag name="KSO_WM_UNIT_USESOURCEFORMAT_APPLY" val="0"/>
</p:tagLst>
</file>

<file path=ppt/tags/tag116.xml><?xml version="1.0" encoding="utf-8"?>
<p:tagLst xmlns:p="http://schemas.openxmlformats.org/presentationml/2006/main">
  <p:tag name="KSO_WM_UNIT_VALUE" val="110*1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5_1"/>
  <p:tag name="KSO_WM_UNIT_ID" val="diagram20233576_1*l_h_x*1_5_1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VERSION" val="3"/>
  <p:tag name="KSO_WM_DIAGRAM_COLOR_TRICK" val="1"/>
  <p:tag name="KSO_WM_DIAGRAM_COLOR_TEXT_CAN_REMOVE" val="n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FILL_TYPE" val="1"/>
  <p:tag name="KSO_WM_UNIT_FILL_FORE_SCHEMECOLOR_INDEX" val="2"/>
  <p:tag name="KSO_WM_UNIT_FILL_FORE_SCHEMECOLOR_INDEX_BRIGHTNESS" val="0"/>
  <p:tag name="KSO_WM_UNIT_USESOURCEFORMAT_APPLY" val="0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33576_1*l_h_i*1_1_4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5"/>
  <p:tag name="KSO_WM_UNIT_LINE_FILL_TYPE" val="2"/>
  <p:tag name="KSO_WM_UNIT_USESOURCEFORMAT_APPLY" val="0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5"/>
  <p:tag name="KSO_WM_UNIT_ID" val="diagram20233576_1*l_h_i*1_5_5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5"/>
  <p:tag name="KSO_WM_UNIT_LINE_FILL_TYPE" val="2"/>
  <p:tag name="KSO_WM_UNIT_USESOURCEFORMAT_APPLY" val="0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5"/>
  <p:tag name="KSO_WM_UNIT_ID" val="diagram20233576_1*l_h_i*1_3_5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5"/>
  <p:tag name="KSO_WM_UNIT_LINE_FILL_TYPE" val="2"/>
  <p:tag name="KSO_WM_UNIT_USESOURCEFORMAT_APPLY" val="0"/>
</p:tagLst>
</file>

<file path=ppt/tags/tag12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3576_1*l_h_i*1_2_3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5"/>
  <p:tag name="KSO_WM_UNIT_LINE_FILL_TYPE" val="2"/>
  <p:tag name="KSO_WM_UNIT_USESOURCEFORMAT_APPLY" val="0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4"/>
  <p:tag name="KSO_WM_UNIT_ID" val="diagram20233576_1*l_h_i*1_4_4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DIAGRAM_VERSION" val="3"/>
  <p:tag name="KSO_WM_DIAGRAM_COLOR_TRICK" val="1"/>
  <p:tag name="KSO_WM_DIAGRAM_COLOR_TEXT_CAN_REMOVE" val="n"/>
  <p:tag name="KSO_WM_UNIT_LINE_FORE_SCHEMECOLOR_INDEX" val="5"/>
  <p:tag name="KSO_WM_UNIT_LINE_FILL_TYPE" val="2"/>
  <p:tag name="KSO_WM_UNIT_USESOURCEFORMAT_APPLY" val="0"/>
</p:tagLst>
</file>

<file path=ppt/tags/tag122.xml><?xml version="1.0" encoding="utf-8"?>
<p:tagLst xmlns:p="http://schemas.openxmlformats.org/presentationml/2006/main">
  <p:tag name="KSO_WM_SLIDE_ID" val="custom20235982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3.0"/>
  <p:tag name="KSO_WM_BEAUTIFY_FLAG" val="#wm#"/>
  <p:tag name="KSO_WM_TEMPLATE_CATEGORY" val="custom"/>
  <p:tag name="KSO_WM_TEMPLATE_INDEX" val="20235982"/>
  <p:tag name="KSO_WM_SLIDE_TYPE" val="text"/>
  <p:tag name="KSO_WM_SLIDE_SUBTYPE" val="pureTxt"/>
  <p:tag name="KSO_WM_SLIDE_SIZE" val="850*457"/>
  <p:tag name="KSO_WM_SLIDE_POSITION" val="54*28"/>
  <p:tag name="KSO_WM_SLIDE_LAYOUT" val="a_f"/>
  <p:tag name="KSO_WM_SLIDE_LAYOUT_CNT" val="1_1"/>
  <p:tag name="KSO_WM_SPECIAL_SOURCE" val="bdnull"/>
  <p:tag name="KSO_WM_DIAGRAM_GROUP_CODE" val="l1-1"/>
  <p:tag name="KSO_WM_SLIDE_DIAGTYPE" val="l"/>
</p:tagLst>
</file>

<file path=ppt/tags/tag12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2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2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26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2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2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3.xml><?xml version="1.0" encoding="utf-8"?>
<p:tagLst xmlns:p="http://schemas.openxmlformats.org/presentationml/2006/main">
  <p:tag name="KSO_WM_UNIT_ID" val="_4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30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3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3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34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35.xml><?xml version="1.0" encoding="utf-8"?>
<p:tagLst xmlns:p="http://schemas.openxmlformats.org/presentationml/2006/main">
  <p:tag name="KSO_WM_SLIDE_MODEL_TYPE" val="cover"/>
</p:tagLst>
</file>

<file path=ppt/tags/tag13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973_2*l_h_i*1_1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3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973_2*l_h_f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2"/>
  <p:tag name="KSO_WM_UNIT_TEXT_TYPE" val="1"/>
  <p:tag name="KSO_WM_UNIT_PRESET_TEXT" val="单击此处添加文本具体内容，简明扼要地阐述您的观点。根据需要可酌情增减文字，单击此处添加文本具体内容"/>
  <p:tag name="KSO_WM_UNIT_TEXT_FILL_FORE_SCHEMECOLOR_INDEX" val="1"/>
  <p:tag name="KSO_WM_UNIT_TEXT_FILL_TYPE" val="1"/>
  <p:tag name="KSO_WM_UNIT_USESOURCEFORMAT_APPLY" val="0"/>
</p:tagLst>
</file>

<file path=ppt/tags/tag1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973_2*l_h_i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3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973_2*l_h_a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10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4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973_2*l_h_i*1_2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4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73_2*l_h_f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单击此处添加文本具体内容，简明扼要地阐述您的观点。根据需要可酌情增减文字，单击此处添加文本具体内容"/>
  <p:tag name="KSO_WM_UNIT_TEXT_FILL_FORE_SCHEMECOLOR_INDEX" val="1"/>
  <p:tag name="KSO_WM_UNIT_TEXT_FILL_TYPE" val="1"/>
  <p:tag name="KSO_WM_UNIT_USESOURCEFORMAT_APPLY" val="0"/>
</p:tagLst>
</file>

<file path=ppt/tags/tag14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973_2*l_h_i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4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973_2*l_h_a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10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14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973_2*l_h_i*1_3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4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973_2*l_h_f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单击此处添加文本具体内容，简明扼要地阐述您的观点。根据需要可酌情增减文字，单击此处添加文本具体内容"/>
  <p:tag name="KSO_WM_UNIT_TEXT_FILL_FORE_SCHEMECOLOR_INDEX" val="1"/>
  <p:tag name="KSO_WM_UNIT_TEXT_FILL_TYPE" val="1"/>
  <p:tag name="KSO_WM_UNIT_USESOURCEFORMAT_APPLY" val="0"/>
</p:tagLst>
</file>

<file path=ppt/tags/tag14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973_2*l_h_i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4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973_2*l_h_i*1_1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4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973_2*l_h_i*1_2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4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973_2*l_h_i*1_3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5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5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973_2*l_h_a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0610351564,&quot;width&quot;:850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10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15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967_2*l_h_f*1_1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UNIT_VALUE" val="132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15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967_2*l_h_a*1_1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left&quot;:97.73582677165355,&quot;top&quot;:116.22357814037896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15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967_2*l_h_i*1_1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5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UNIT_VALUE" val="132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15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967_2*l_h_a*1_2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left&quot;:97.73582677165355,&quot;top&quot;:116.22357814037896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15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967_2*l_h_i*1_2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5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967_2*l_h_f*1_3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UNIT_VALUE" val="132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15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967_2*l_h_a*1_3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left&quot;:97.73582677165355,&quot;top&quot;:116.22357814037896,&quot;width&quot;:780.272913385826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15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967_2*l_h_i*1_3_1"/>
  <p:tag name="KSO_WM_TEMPLATE_CATEGORY" val="diagram"/>
  <p:tag name="KSO_WM_TEMPLATE_INDEX" val="20231967"/>
  <p:tag name="KSO_WM_UNIT_LAYERLEVEL" val="1_1_1"/>
  <p:tag name="KSO_WM_TAG_VERSION" val="3.0"/>
  <p:tag name="KSO_WM_BEAUTIFY_FLAG" val="#wm#"/>
  <p:tag name="KSO_WM_DIAGRAM_MAX_ITEMCNT" val="4"/>
  <p:tag name="KSO_WM_DIAGRAM_MIN_ITEMCNT" val="2"/>
  <p:tag name="KSO_WM_DIAGRAM_VIRTUALLY_FRAME" val="{&quot;height&quot;:407.0788976377953,&quot;left&quot;:97.73582677165355,&quot;top&quot;:104.65,&quot;width&quot;:780.2729133858268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60.xml><?xml version="1.0" encoding="utf-8"?>
<p:tagLst xmlns:p="http://schemas.openxmlformats.org/presentationml/2006/main">
  <p:tag name="KSO_WM_BEAUTIFY_FLAG" val="#wm#"/>
  <p:tag name="KSO_WM_UNIT_VALUE" val="1289*91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1717_1*d*1"/>
  <p:tag name="KSO_WM_TEMPLATE_CATEGORY" val="custom"/>
  <p:tag name="KSO_WM_TEMPLATE_INDEX" val="20231717"/>
  <p:tag name="KSO_WM_UNIT_LAYERLEVEL" val="1"/>
  <p:tag name="KSO_WM_TAG_VERSION" val="3.0"/>
  <p:tag name="MH_PIC_SOURCE_TYPE" val="generate_slide_ai*VCG41N488769752*ai_v1.7.4.241014_ONLINE*1729668010211_1.107_d81e29859de4-slide-4"/>
  <p:tag name="KSO_WM_UNIT_LINE_FORE_SCHEMECOLOR_INDEX" val="5"/>
  <p:tag name="KSO_WM_UNIT_LINE_FILL_TYPE" val="2"/>
  <p:tag name="KSO_WM_UNIT_SHADOW_SCHEMECOLOR_INDEX" val="5"/>
  <p:tag name="KSO_WM_UNIT_USESOURCEFORMAT_APPLY" val="0"/>
</p:tagLst>
</file>

<file path=ppt/tags/tag16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16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2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2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16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1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1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1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16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678_2*l_h_f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16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678_2*l_h_f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167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16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3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3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169.xml><?xml version="1.0" encoding="utf-8"?>
<p:tagLst xmlns:p="http://schemas.openxmlformats.org/presentationml/2006/main">
  <p:tag name="KSO_WM_BEAUTIFY_FLAG" val="#wm#"/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78_2*l_h_f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17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7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7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73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7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7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77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7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18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8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181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182.xml><?xml version="1.0" encoding="utf-8"?>
<p:tagLst xmlns:p="http://schemas.openxmlformats.org/presentationml/2006/main">
  <p:tag name="KSO_WM_SLIDE_MODEL_TYPE" val="cover"/>
</p:tagLst>
</file>

<file path=ppt/tags/tag18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973_3*l_h_i*1_1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8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973_3*l_h_f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18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973_3*l_h_i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8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973_3*l_h_i*1_2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8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73_3*l_h_f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18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973_3*l_h_i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8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973_3*l_h_i*1_3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19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973_3*l_h_f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19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973_3*l_h_i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9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973_3*l_h_i*1_4_2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19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973_3*l_h_f*1_4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19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231973_3*l_h_i*1_4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19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973_3*l_h_i*1_1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9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973_3*l_h_i*1_2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9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973_3*l_h_i*1_3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9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973_3*l_h_i*1_4_3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19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973_3*l_h_a*1_1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20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973_3*l_h_a*1_2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20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973_3*l_h_a*1_3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20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231973_3*l_h_a*1_4_1"/>
  <p:tag name="KSO_WM_TEMPLATE_CATEGORY" val="diagram"/>
  <p:tag name="KSO_WM_TEMPLATE_INDEX" val="20231973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20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20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2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2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20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1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1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2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678_2*l_h_f*1_1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2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678_2*l_h_f*1_2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20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diagram20231678_2*l_h_i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gradient&quot;:[{&quot;brightness&quot;:0.800000011920929,&quot;colorType&quot;:1,&quot;foreColorIndex&quot;:5,&quot;pos&quot;:0,&quot;transparency&quot;:1},{&quot;brightness&quot;:0.800000011920929,&quot;colorType&quot;:1,&quot;foreColorIndex&quot;:5,&quot;pos&quot;:1,&quot;transparency&quot;:0.5600000023841858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21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2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NDEX" val="1_3_1"/>
  <p:tag name="KSO_WM_TEMPLATE_CATEGORY" val="diagram"/>
  <p:tag name="KSO_WM_TEMPLATE_INDEX" val="20231678"/>
  <p:tag name="KSO_WM_UNIT_LAYERLEVEL" val="1_1_1"/>
  <p:tag name="KSO_WM_TAG_VERSION" val="3.0"/>
  <p:tag name="KSO_WM_UNIT_VALUE" val="10"/>
  <p:tag name="KSO_WM_UNIT_TYPE" val="l_h_a"/>
  <p:tag name="KSO_WM_UNIT_ID" val="diagram20231678_2*l_h_a*1_3_1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LINE_FORE_SCHEMECOLOR_INDEX" val="5"/>
  <p:tag name="KSO_WM_UNIT_TEXT_FILL_FORE_SCHEMECOLOR_INDEX" val="1"/>
  <p:tag name="KSO_WM_UNIT_TEXT_FILL_TYPE" val="1"/>
  <p:tag name="KSO_WM_UNIT_PRESET_TEXT" val="添加标题"/>
  <p:tag name="KSO_WM_UNIT_TEXT_TYPE" val="1"/>
  <p:tag name="KSO_WM_UNIT_LINE_FILL_TYPE" val="2"/>
  <p:tag name="KSO_WM_UNIT_USESOURCEFORMAT_APPLY" val="0"/>
</p:tagLst>
</file>

<file path=ppt/tags/tag2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78_2*l_h_f*1_3_1"/>
  <p:tag name="KSO_WM_TEMPLATE_CATEGORY" val="diagram"/>
  <p:tag name="KSO_WM_TEMPLATE_INDEX" val="20231678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65.6566141732284,&quot;left&quot;:50.12488188976378,&quot;top&quot;:106.98118110236221,&quot;width&quot;:558.4001574803149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输入(您的)智能图形项正文，文字是您思想的提炼，请尽量言简意赅的阐述观点。"/>
  <p:tag name="KSO_WM_UNIT_TEXT_TYPE" val="1"/>
  <p:tag name="KSO_WM_UNIT_USESOURCEFORMAT_APPLY" val="0"/>
</p:tagLst>
</file>

<file path=ppt/tags/tag212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1_1"/>
  <p:tag name="KSO_WM_UNIT_INDEX" val="1_1_1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3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2_1"/>
  <p:tag name="KSO_WM_UNIT_INDEX" val="1_2_1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4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3_1"/>
  <p:tag name="KSO_WM_UNIT_INDEX" val="1_3_1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5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4_1"/>
  <p:tag name="KSO_WM_UNIT_INDEX" val="1_4_1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6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1_2"/>
  <p:tag name="KSO_WM_UNIT_INDEX" val="1_1_2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7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2_2"/>
  <p:tag name="KSO_WM_UNIT_INDEX" val="1_2_2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8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3_2"/>
  <p:tag name="KSO_WM_UNIT_INDEX" val="1_3_2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19.xml><?xml version="1.0" encoding="utf-8"?>
<p:tagLst xmlns:p="http://schemas.openxmlformats.org/presentationml/2006/main">
  <p:tag name="KSO_WM_DIAGRAM_VIRTUALLY_FRAME" val="{&quot;height&quot;:388.0014953613281,&quot;width&quot;:786.5572509765625}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33265"/>
  <p:tag name="KSO_WM_UNIT_LAYERLEVEL" val="1_1_1"/>
  <p:tag name="KSO_WM_TAG_VERSION" val="3.0"/>
  <p:tag name="KSO_WM_UNIT_TYPE" val="m_h_i"/>
  <p:tag name="KSO_WM_DIAGRAM_VERSION" val="3"/>
  <p:tag name="KSO_WM_DIAGRAM_MAX_ITEMCNT" val="5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i*1_4_2"/>
  <p:tag name="KSO_WM_UNIT_INDEX" val="1_4_2"/>
  <p:tag name="KSO_WM_DIAGRAM_GROUP_CODE" val="m1-1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0"/>
</p:tagLst>
</file>

<file path=ppt/tags/tag22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2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f*1_1_1"/>
  <p:tag name="KSO_WM_UNIT_INDEX" val="1_1_1"/>
  <p:tag name="KSO_WM_DIAGRAM_GROUP_CODE" val="m1-1"/>
  <p:tag name="KSO_WM_UNIT_PRESET_TEXT" val="单击输入您的项正文，文字是思想的提炼，请尽量言简意赅的阐述观点。单击输入您的项正文，文字是思想的提炼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a*1_1_1"/>
  <p:tag name="KSO_WM_UNIT_INDEX" val="1_1_1"/>
  <p:tag name="KSO_WM_DIAGRAM_GROUP_CODE" val="m1-1"/>
  <p:tag name="KSO_WM_UNIT_PRESET_TEXT" val="添加项标题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f*1_3_1"/>
  <p:tag name="KSO_WM_UNIT_INDEX" val="1_3_1"/>
  <p:tag name="KSO_WM_DIAGRAM_GROUP_CODE" val="m1-1"/>
  <p:tag name="KSO_WM_UNIT_PRESET_TEXT" val="单击输入您的项正文，文字是思想的提炼，请尽量言简意赅的阐述观点。单击输入您的项正文，文字是思想的提炼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a*1_3_1"/>
  <p:tag name="KSO_WM_UNIT_INDEX" val="1_3_1"/>
  <p:tag name="KSO_WM_DIAGRAM_GROUP_CODE" val="m1-1"/>
  <p:tag name="KSO_WM_UNIT_PRESET_TEXT" val="添加项标题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f*1_2_1"/>
  <p:tag name="KSO_WM_UNIT_INDEX" val="1_2_1"/>
  <p:tag name="KSO_WM_DIAGRAM_GROUP_CODE" val="m1-1"/>
  <p:tag name="KSO_WM_UNIT_PRESET_TEXT" val="单击输入您的项正文，文字是思想的提炼，请尽量言简意赅的阐述观点。单击输入您的项正文，文字是思想的提炼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a*1_2_1"/>
  <p:tag name="KSO_WM_UNIT_INDEX" val="1_2_1"/>
  <p:tag name="KSO_WM_DIAGRAM_GROUP_CODE" val="m1-1"/>
  <p:tag name="KSO_WM_UNIT_PRESET_TEXT" val="添加项标题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m_h_f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f*1_4_1"/>
  <p:tag name="KSO_WM_UNIT_INDEX" val="1_4_1"/>
  <p:tag name="KSO_WM_DIAGRAM_GROUP_CODE" val="m1-1"/>
  <p:tag name="KSO_WM_UNIT_PRESET_TEXT" val="单击输入您的项正文，文字是思想的提炼，请尽量言简意赅的阐述观点。单击输入您的项正文，文字是思想的提炼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2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90*82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20233265_3*m_h_x*1_1_1"/>
  <p:tag name="KSO_WM_TEMPLATE_CATEGORY" val="diagram"/>
  <p:tag name="KSO_WM_TEMPLATE_INDEX" val="20233265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0"/>
</p:tagLst>
</file>

<file path=ppt/tags/tag22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3*9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20233265_3*m_h_x*1_2_1"/>
  <p:tag name="KSO_WM_TEMPLATE_CATEGORY" val="diagram"/>
  <p:tag name="KSO_WM_TEMPLATE_INDEX" val="20233265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0"/>
</p:tagLst>
</file>

<file path=ppt/tags/tag22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84*9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1"/>
  <p:tag name="KSO_WM_UNIT_ID" val="diagram20233265_3*m_h_x*1_3_1"/>
  <p:tag name="KSO_WM_TEMPLATE_CATEGORY" val="diagram"/>
  <p:tag name="KSO_WM_TEMPLATE_INDEX" val="20233265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0"/>
</p:tagLst>
</file>

<file path=ppt/tags/tag23.xml><?xml version="1.0" encoding="utf-8"?>
<p:tagLst xmlns:p="http://schemas.openxmlformats.org/presentationml/2006/main">
  <p:tag name="KSO_WM_SLIDE_MODEL_TYPE" val="cover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m_h_a"/>
  <p:tag name="KSO_WM_TEMPLATE_CATEGORY" val="diagram"/>
  <p:tag name="KSO_WM_TEMPLATE_INDEX" val="20233265"/>
  <p:tag name="KSO_WM_UNIT_LAYERLEVEL" val="1_1_1"/>
  <p:tag name="KSO_WM_TAG_VERSION" val="3.0"/>
  <p:tag name="KSO_WM_UNIT_TEXT_FILL_FORE_SCHEMECOLOR_INDEX_BRIGHTNESS" val="0.15"/>
  <p:tag name="KSO_WM_DIAGRAM_VERSION" val="3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COLOR_TRICK" val="1"/>
  <p:tag name="KSO_WM_DIAGRAM_COLOR_TEXT_CAN_REMOVE" val="n"/>
  <p:tag name="KSO_WM_UNIT_ID" val="diagram20233265_3*m_h_a*1_4_1"/>
  <p:tag name="KSO_WM_UNIT_INDEX" val="1_4_1"/>
  <p:tag name="KSO_WM_DIAGRAM_GROUP_CODE" val="m1-1"/>
  <p:tag name="KSO_WM_UNIT_PRESET_TEXT" val="添加项标题"/>
  <p:tag name="KSO_WM_UNIT_TEXT_FILL_FORE_SCHEMECOLOR_INDEX" val="1"/>
  <p:tag name="KSO_WM_UNIT_TEXT_FILL_TYPE" val="1"/>
  <p:tag name="KSO_WM_UNIT_TEXT_TYPE" val="1"/>
  <p:tag name="KSO_WM_UNIT_USESOURCEFORMAT_APPLY" val="0"/>
</p:tagLst>
</file>

<file path=ppt/tags/tag23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VALUE" val="90*73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4_1"/>
  <p:tag name="KSO_WM_UNIT_ID" val="diagram20233265_3*m_h_x*1_4_1"/>
  <p:tag name="KSO_WM_TEMPLATE_CATEGORY" val="diagram"/>
  <p:tag name="KSO_WM_TEMPLATE_INDEX" val="20233265"/>
  <p:tag name="KSO_WM_UNIT_LAYERLEVEL" val="1_1_1"/>
  <p:tag name="KSO_WM_TAG_VERSION" val="3.0"/>
  <p:tag name="KSO_WM_DIAGRAM_MAX_ITEMCNT" val="5"/>
  <p:tag name="KSO_WM_DIAGRAM_MIN_ITEMCNT" val="2"/>
  <p:tag name="KSO_WM_DIAGRAM_VIRTUALLY_FRAME" val="{&quot;height&quot;:388.0014953613281,&quot;width&quot;:786.5572509765625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USESOURCEFORMAT_APPLY" val="0"/>
</p:tagLst>
</file>

<file path=ppt/tags/tag232.xml><?xml version="1.0" encoding="utf-8"?>
<p:tagLst xmlns:p="http://schemas.openxmlformats.org/presentationml/2006/main">
  <p:tag name="commondata" val="eyJoZGlkIjoiMzYxZTk3YjhkZDBkNzk2ODhmYjQyZTM0NTE4YjZjOWEifQ=="/>
</p:tagLst>
</file>

<file path=ppt/tags/tag24.xml><?xml version="1.0" encoding="utf-8"?>
<p:tagLst xmlns:p="http://schemas.openxmlformats.org/presentationml/2006/main">
  <p:tag name="KSO_WM_SLIDE_MODEL_TYPE" val="cover"/>
</p:tagLst>
</file>

<file path=ppt/tags/tag2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2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27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28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2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3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3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32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3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DIAGRAM_VIRTUALLY_FRAME" val="{&quot;height&quot;:265.7,&quot;left&quot;:53.35,&quot;top&quot;:152.55,&quot;width&quot;:854.2}"/>
</p:tagLst>
</file>

<file path=ppt/tags/tag3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  <p:tag name="KSO_WM_DIAGRAM_VIRTUALLY_FRAME" val="{&quot;height&quot;:265.7,&quot;left&quot;:53.35,&quot;top&quot;:152.55,&quot;width&quot;:854.2}"/>
</p:tagLst>
</file>

<file path=ppt/tags/tag3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DIAGRAM_VIRTUALLY_FRAME" val="{&quot;height&quot;:265.7,&quot;left&quot;:53.35,&quot;top&quot;:152.55,&quot;width&quot;:854.2}"/>
</p:tagLst>
</file>

<file path=ppt/tags/tag36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  <p:tag name="KSO_WM_DIAGRAM_VIRTUALLY_FRAME" val="{&quot;height&quot;:265.7,&quot;left&quot;:53.35,&quot;top&quot;:152.55,&quot;width&quot;:854.2}"/>
</p:tagLst>
</file>

<file path=ppt/tags/tag37.xml><?xml version="1.0" encoding="utf-8"?>
<p:tagLst xmlns:p="http://schemas.openxmlformats.org/presentationml/2006/main">
  <p:tag name="KSO_WM_SLIDE_MODEL_TYPE" val="cover"/>
</p:tagLst>
</file>

<file path=ppt/tags/tag3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967_2*l_h_f*1_1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3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967_2*l_h_a*1_1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4.xml><?xml version="1.0" encoding="utf-8"?>
<p:tagLst xmlns:p="http://schemas.openxmlformats.org/presentationml/2006/main">
  <p:tag name="KSO_WM_UNIT_ID" val="_7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967_2*l_h_i*1_1_1"/>
  <p:tag name="KSO_WM_TEMPLATE_CATEGORY" val="diagram"/>
  <p:tag name="KSO_WM_TEMPLATE_INDEX" val="20231967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67_2*l_h_f*1_2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4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967_2*l_h_a*1_2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4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967_2*l_h_i*1_2_1"/>
  <p:tag name="KSO_WM_TEMPLATE_CATEGORY" val="diagram"/>
  <p:tag name="KSO_WM_TEMPLATE_INDEX" val="20231967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4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967_2*l_h_f*1_3_1"/>
  <p:tag name="KSO_WM_TEMPLATE_CATEGORY" val="diagram"/>
  <p:tag name="KSO_WM_TEMPLATE_INDEX" val="20231967"/>
  <p:tag name="KSO_WM_UNIT_LAYERLEVEL" val="1_1_1"/>
  <p:tag name="KSO_WM_TAG_VERSION" val="3.0"/>
  <p:tag name="KSO_WM_UNIT_VALUE" val="132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，根据需要可增减文字。"/>
  <p:tag name="KSO_WM_UNIT_TEXT_TYPE" val="1"/>
  <p:tag name="KSO_WM_UNIT_USESOURCEFORMAT_APPLY" val="0"/>
</p:tagLst>
</file>

<file path=ppt/tags/tag4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967_2*l_h_a*1_3_1"/>
  <p:tag name="KSO_WM_TEMPLATE_CATEGORY" val="diagram"/>
  <p:tag name="KSO_WM_TEMPLATE_INDEX" val="20231967"/>
  <p:tag name="KSO_WM_UNIT_LAYERLEVEL" val="1_1_1"/>
  <p:tag name="KSO_WM_TAG_VERSION" val="3.0"/>
  <p:tag name="KSO_WM_UNIT_VALUE" val="39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PRESET_TEXT" val="单击此处添加标题"/>
  <p:tag name="KSO_WM_UNIT_TEXT_TYPE" val="1"/>
  <p:tag name="KSO_WM_UNIT_USESOURCEFORMAT_APPLY" val="0"/>
</p:tagLst>
</file>

<file path=ppt/tags/tag4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967_2*l_h_i*1_3_1"/>
  <p:tag name="KSO_WM_TEMPLATE_CATEGORY" val="diagram"/>
  <p:tag name="KSO_WM_TEMPLATE_INDEX" val="20231967"/>
  <p:tag name="KSO_WM_UNIT_LAYERLEVEL" val="1_1_1"/>
  <p:tag name="KSO_WM_TAG_VERSION" val="3.0"/>
  <p:tag name="KSO_WM_DIAGRAM_MAX_ITEMCNT" val="4"/>
  <p:tag name="KSO_WM_DIAGRAM_MIN_ITEMCNT" val="2"/>
  <p:tag name="KSO_WM_DIAGRAM_VIRTUALLY_FRAME" val="{&quot;height&quot;:372.13134765625,&quot;width&quot;:780.2114257812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4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231967_3*a*1"/>
  <p:tag name="KSO_WM_TEMPLATE_CATEGORY" val="diagram"/>
  <p:tag name="KSO_WM_TEMPLATE_INDEX" val="20231967"/>
  <p:tag name="KSO_WM_UNIT_LAYERLEVEL" val="1"/>
  <p:tag name="KSO_WM_TAG_VERSION" val="3.0"/>
  <p:tag name="KSO_WM_BEAUTIFY_FLAG" val="#wm#"/>
  <p:tag name="KSO_WM_UNIT_PRESET_TEXT" val="单击此处添加标题"/>
  <p:tag name="KSO_WM_UNIT_TEXT_TYPE" val="1"/>
  <p:tag name="KSO_WM_UNIT_TEXT_FILL_FORE_SCHEMECOLOR_INDEX" val="15"/>
  <p:tag name="KSO_WM_UNIT_TEXT_FILL_TYPE" val="1"/>
  <p:tag name="KSO_WM_UNIT_USESOURCEFORMAT_APPLY" val="0"/>
</p:tagLst>
</file>

<file path=ppt/tags/tag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231973_1*a*1"/>
  <p:tag name="KSO_WM_TEMPLATE_CATEGORY" val="diagram"/>
  <p:tag name="KSO_WM_TEMPLATE_INDEX" val="20231973"/>
  <p:tag name="KSO_WM_UNIT_LAYERLEVEL" val="1"/>
  <p:tag name="KSO_WM_TAG_VERSION" val="3.0"/>
  <p:tag name="KSO_WM_BEAUTIFY_FLAG" val="#wm#"/>
  <p:tag name="KSO_WM_UNIT_TEXT_TYPE" val="1"/>
  <p:tag name="KSO_WM_UNIT_PRESET_TEXT" val="单击此处添加标题"/>
  <p:tag name="KSO_WM_UNIT_TEXT_FILL_FORE_SCHEMECOLOR_INDEX" val="15"/>
  <p:tag name="KSO_WM_UNIT_TEXT_FILL_TYPE" val="1"/>
  <p:tag name="KSO_WM_UNIT_USESOURCEFORMAT_APPLY" val="0"/>
</p:tagLst>
</file>

<file path=ppt/tags/tag4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973_3*l_h_i*1_1_2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5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973_3*l_h_f*1_1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5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231973_3*l_h_i*1_1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5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973_3*l_h_i*1_2_2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5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973_3*l_h_f*1_2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5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231973_3*l_h_i*1_2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5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973_3*l_h_i*1_3_2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5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973_3*l_h_f*1_3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5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231973_3*l_h_i*1_3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5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1973_3*l_h_i*1_4_2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.6000000238418579,&quot;colorType&quot;:1,&quot;foreColorIndex&quot;:13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4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13"/>
  <p:tag name="KSO_WM_UNIT_FILL_FORE_SCHEMECOLOR_INDEX_BRIGHTNESS" val="0.6"/>
  <p:tag name="KSO_WM_UNIT_TEXT_FILL_FORE_SCHEMECOLOR_INDEX" val="14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231973_3*l_h_f*1_4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55"/>
  <p:tag name="KSO_WM_UNIT_TEXT_TYPE" val="1"/>
  <p:tag name="KSO_WM_UNIT_PRESET_TEXT" val="单击此处添加文本具体内容，简明扼要地阐述您的观点。根据需要可酌情增减文字内容"/>
  <p:tag name="KSO_WM_UNIT_TEXT_FILL_FORE_SCHEMECOLOR_INDEX" val="1"/>
  <p:tag name="KSO_WM_UNIT_TEXT_FILL_TYPE" val="1"/>
  <p:tag name="KSO_WM_UNIT_USESOURCEFORMAT_APPLY" val="0"/>
</p:tagLst>
</file>

<file path=ppt/tags/tag6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6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20231973_3*l_h_i*1_4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1"/>
  <p:tag name="KSO_WM_UNIT_TEXT_FILL_TYPE" val="1"/>
  <p:tag name="KSO_WM_UNIT_USESOURCEFORMAT_APPLY" val="0"/>
</p:tagLst>
</file>

<file path=ppt/tags/tag6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1973_3*l_h_i*1_1_3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62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1973_3*l_h_i*1_2_3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63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1973_3*l_h_i*1_3_3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64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1973_3*l_h_i*1_4_3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.5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0"/>
</p:tagLst>
</file>

<file path=ppt/tags/tag65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973_3*l_h_a*1_1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VALUE" val="8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66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973_3*l_h_a*1_2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67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973_3*l_h_a*1_3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68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20231973_3*l_h_a*1_4_1"/>
  <p:tag name="KSO_WM_TEMPLATE_CATEGORY" val="diagram"/>
  <p:tag name="KSO_WM_TEMPLATE_INDEX" val="20231973"/>
  <p:tag name="KSO_WM_UNIT_LAYERLEVEL" val="1_1_1"/>
  <p:tag name="KSO_WM_TAG_VERSION" val="3.0"/>
  <p:tag name="KSO_WM_BEAUTIFY_FLAG" val="#wm#"/>
  <p:tag name="KSO_WM_DIAGRAM_MAX_ITEMCNT" val="5"/>
  <p:tag name="KSO_WM_DIAGRAM_MIN_ITEMCNT" val="2"/>
  <p:tag name="KSO_WM_DIAGRAM_VIRTUALLY_FRAME" val="{&quot;height&quot;:326.54998779296875,&quot;left&quot;:54.85,&quot;top&quot;:131.9000454735944,&quot;width&quot;:850.400078740157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TYPE" val="1"/>
  <p:tag name="KSO_WM_UNIT_PRESET_TEXT" val="添加标题"/>
  <p:tag name="KSO_WM_UNIT_TEXT_FILL_FORE_SCHEMECOLOR_INDEX" val="1"/>
  <p:tag name="KSO_WM_UNIT_TEXT_FILL_TYPE" val="1"/>
  <p:tag name="KSO_WM_UNIT_USESOURCEFORMAT_APPLY" val="0"/>
</p:tagLst>
</file>

<file path=ppt/tags/tag69.xml><?xml version="1.0" encoding="utf-8"?>
<p:tagLst xmlns:p="http://schemas.openxmlformats.org/presentationml/2006/main">
  <p:tag name="KSO_WM_SLIDE_ID" val="custom20235982_8"/>
  <p:tag name="KSO_WM_TEMPLATE_SUBCATEGORY" val="29"/>
  <p:tag name="KSO_WM_TEMPLATE_MASTER_TYPE" val="0"/>
  <p:tag name="KSO_WM_TEMPLATE_COLOR_TYPE" val="0"/>
  <p:tag name="KSO_WM_SLIDE_TYPE" val="text"/>
  <p:tag name="KSO_WM_SLIDE_SUBTYPE" val="pureTxt"/>
  <p:tag name="KSO_WM_SLIDE_ITEM_CNT" val="0"/>
  <p:tag name="KSO_WM_SLIDE_INDEX" val="8"/>
  <p:tag name="KSO_WM_SLIDE_SIZE" val="850*457"/>
  <p:tag name="KSO_WM_SLIDE_POSITION" val="54*28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5982"/>
  <p:tag name="KSO_WM_SLIDE_LAYOUT" val="a_f"/>
  <p:tag name="KSO_WM_SLIDE_LAYOUT_CNT" val="1_1"/>
  <p:tag name="KSO_WM_SPECIAL_SOURCE" val="bdnull"/>
</p:tagLst>
</file>

<file path=ppt/tags/tag7.xml><?xml version="1.0" encoding="utf-8"?>
<p:tagLst xmlns:p="http://schemas.openxmlformats.org/presentationml/2006/main">
  <p:tag name="KSO_WM_UNIT_ID" val="_1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2459_5*a*1"/>
  <p:tag name="KSO_WM_TEMPLATE_CATEGORY" val="diagram"/>
  <p:tag name="KSO_WM_TEMPLATE_INDEX" val="20232459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NOCLEAR" val="0"/>
  <p:tag name="KSO_WM_UNIT_VALUE" val="25"/>
  <p:tag name="KSO_WM_DIAGRAM_GROUP_CODE" val="l1-1"/>
  <p:tag name="KSO_WM_UNIT_TYPE" val="a"/>
  <p:tag name="KSO_WM_UNIT_INDEX" val="1"/>
  <p:tag name="KSO_WM_UNIT_PRESET_TEXT" val="单击此处添加标题"/>
  <p:tag name="KSO_WM_UNIT_TEXT_TYPE" val="1"/>
  <p:tag name="KSO_WM_UNIT_TEXT_FILL_FORE_SCHEMECOLOR_INDEX" val="15"/>
  <p:tag name="KSO_WM_UNIT_TEXT_FILL_TYPE" val="1"/>
  <p:tag name="KSO_WM_UNIT_USESOURCEFORMAT_APPLY" val="0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2459_3*l_h_i*1_1_2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1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solid&quot;:{&quot;brightness&quot;:0,&quot;colorType&quot;:1,&quot;foreColorIndex&quot;:2,&quot;transparency&quot;:0},&quot;type&quot;:1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2"/>
  <p:tag name="KSO_WM_UNIT_FILL_FORE_SCHEMECOLOR_INDEX_BRIGHTNESS" val="0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2459_3*l_h_i*1_2_2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2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solid&quot;:{&quot;brightness&quot;:0,&quot;colorType&quot;:1,&quot;foreColorIndex&quot;:2,&quot;transparency&quot;:0},&quot;type&quot;:1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2"/>
  <p:tag name="KSO_WM_UNIT_FILL_FORE_SCHEMECOLOR_INDEX_BRIGHTNESS" val="0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2459_3*l_h_i*1_3_2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3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solid&quot;:{&quot;brightness&quot;:0,&quot;colorType&quot;:1,&quot;foreColorIndex&quot;:2,&quot;transparency&quot;:0},&quot;type&quot;:1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2"/>
  <p:tag name="KSO_WM_UNIT_FILL_FORE_SCHEMECOLOR_INDEX_BRIGHTNESS" val="0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2459_3*l_h_i*1_4_2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DIAGRAM_GROUP_CODE" val="l1-1"/>
  <p:tag name="KSO_WM_UNIT_TYPE" val="l_h_i"/>
  <p:tag name="KSO_WM_UNIT_INDEX" val="1_4_2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solid&quot;:{&quot;brightness&quot;:0,&quot;colorType&quot;:1,&quot;foreColorIndex&quot;:2,&quot;transparency&quot;:0},&quot;type&quot;:1},&quot;glow&quot;:{&quot;colorType&quot;:0},&quot;line&quot;:{&quot;type&quot;:0},&quot;shadow&quot;:{&quot;brightness&quot;:0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2"/>
  <p:tag name="KSO_WM_UNIT_FILL_FORE_SCHEMECOLOR_INDEX_BRIGHTNESS" val="0"/>
  <p:tag name="KSO_WM_UNIT_SHADOW_SCHEMECOLOR_INDEX" val="5"/>
  <p:tag name="KSO_WM_UNIT_TEXT_FILL_FORE_SCHEMECOLOR_INDEX" val="13"/>
  <p:tag name="KSO_WM_UNIT_TEXT_FILL_TYPE" val="1"/>
  <p:tag name="KSO_WM_UNIT_USESOURCEFORMAT_APPLY" val="0"/>
</p:tagLst>
</file>

<file path=ppt/tags/tag7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2459_3*l_h_f*1_1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TYPE" val="1"/>
  <p:tag name="KSO_WM_UNIT_USESOURCEFORMAT_APPLY" val="0"/>
</p:tagLst>
</file>

<file path=ppt/tags/tag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2459_3*l_h_a*1_1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0"/>
</p:tagLst>
</file>

<file path=ppt/tags/tag7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2459_3*l_h_f*1_2_1"/>
  <p:tag name="KSO_WM_TEMPLATE_CATEGORY" val="diagram"/>
  <p:tag name="KSO_WM_TEMPLATE_INDEX" val="20232459"/>
  <p:tag name="KSO_WM_UNIT_LAYERLEVEL" val="1_1_1"/>
  <p:tag name="KSO_WM_TAG_VERSION" val="3.0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TYPE" val="1"/>
  <p:tag name="KSO_WM_UNIT_USESOURCEFORMAT_APPLY" val="0"/>
</p:tagLst>
</file>

<file path=ppt/tags/tag7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2459_3*l_h_a*1_2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0"/>
</p:tagLst>
</file>

<file path=ppt/tags/tag7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2459_3*l_h_f*1_3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TYPE" val="1"/>
  <p:tag name="KSO_WM_UNIT_USESOURCEFORMAT_APPLY" val="0"/>
</p:tagLst>
</file>

<file path=ppt/tags/tag8.xml><?xml version="1.0" encoding="utf-8"?>
<p:tagLst xmlns:p="http://schemas.openxmlformats.org/presentationml/2006/main">
  <p:tag name="KSO_WM_UNIT_ID" val="_2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2459_3*l_h_a*1_3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0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2459_3*l_h_f*1_4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TYPE" val="1"/>
  <p:tag name="KSO_WM_UNIT_USESOURCEFORMAT_APPLY" val="0"/>
</p:tagLst>
</file>

<file path=ppt/tags/tag8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4_1"/>
  <p:tag name="KSO_WM_UNIT_ID" val="diagram20232459_3*l_h_a*1_4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UNIT_TEXT_FILL_TYPE" val="1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0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1_1"/>
  <p:tag name="KSO_WM_UNIT_ID" val="diagram20232459_3*l_h_i*1_1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2_1"/>
  <p:tag name="KSO_WM_UNIT_ID" val="diagram20232459_3*l_h_i*1_2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3_1"/>
  <p:tag name="KSO_WM_UNIT_ID" val="diagram20232459_3*l_h_i*1_3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d"/>
  <p:tag name="KSO_WM_UNIT_TYPE" val="l_h_i"/>
  <p:tag name="KSO_WM_UNIT_INDEX" val="1_4_1"/>
  <p:tag name="KSO_WM_UNIT_ID" val="diagram20232459_3*l_h_i*1_4_1"/>
  <p:tag name="KSO_WM_TEMPLATE_CATEGORY" val="diagram"/>
  <p:tag name="KSO_WM_TEMPLATE_INDEX" val="20232459"/>
  <p:tag name="KSO_WM_UNIT_LAYERLEVEL" val="1_1_1"/>
  <p:tag name="KSO_WM_TAG_VERSION" val="3.0"/>
  <p:tag name="KSO_WM_BEAUTIFY_FLAG" val="#wm#"/>
  <p:tag name="KSO_WM_UNIT_TEXT_FILL_FORE_SCHEMECOLOR_INDEX_BRIGHTNESS" val="0.15"/>
  <p:tag name="KSO_WM_DIAGRAM_GROUP_CODE" val="l1-1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43.7585144042969,&quot;left&quot;:78.6,&quot;top&quot;:109.9414120891901,&quot;width&quot;:802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USESOURCEFORMAT_APPLY" val="0"/>
</p:tagLst>
</file>

<file path=ppt/tags/tag87.xml><?xml version="1.0" encoding="utf-8"?>
<p:tagLst xmlns:p="http://schemas.openxmlformats.org/presentationml/2006/main">
  <p:tag name="KSO_WM_SLIDE_ID" val="custom20235982_8"/>
  <p:tag name="KSO_WM_TEMPLATE_SUBCATEGORY" val="29"/>
  <p:tag name="KSO_WM_TEMPLATE_MASTER_TYPE" val="0"/>
  <p:tag name="KSO_WM_TEMPLATE_COLOR_TYPE" val="0"/>
  <p:tag name="KSO_WM_SLIDE_ITEM_CNT" val="0"/>
  <p:tag name="KSO_WM_SLIDE_INDEX" val="8"/>
  <p:tag name="KSO_WM_TAG_VERSION" val="3.0"/>
  <p:tag name="KSO_WM_BEAUTIFY_FLAG" val="#wm#"/>
  <p:tag name="KSO_WM_TEMPLATE_CATEGORY" val="custom"/>
  <p:tag name="KSO_WM_TEMPLATE_INDEX" val="20235982"/>
  <p:tag name="KSO_WM_SLIDE_TYPE" val="text"/>
  <p:tag name="KSO_WM_SLIDE_SUBTYPE" val="pureTxt"/>
  <p:tag name="KSO_WM_SLIDE_SIZE" val="850*457"/>
  <p:tag name="KSO_WM_SLIDE_POSITION" val="54*28"/>
  <p:tag name="KSO_WM_SLIDE_LAYOUT" val="a_f"/>
  <p:tag name="KSO_WM_SLIDE_LAYOUT_CNT" val="1_1"/>
  <p:tag name="KSO_WM_SPECIAL_SOURCE" val="bdnull"/>
  <p:tag name="KSO_WM_DIAGRAM_GROUP_CODE" val="l1-1"/>
  <p:tag name="KSO_WM_SLIDE_DIAGTYPE" val="l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233576_1*a*1"/>
  <p:tag name="KSO_WM_TEMPLATE_CATEGORY" val="diagram"/>
  <p:tag name="KSO_WM_TEMPLATE_INDEX" val="20233576"/>
  <p:tag name="KSO_WM_UNIT_LAYERLEVEL" val="1"/>
  <p:tag name="KSO_WM_TAG_VERSION" val="3.0"/>
  <p:tag name="KSO_WM_BEAUTIFY_FLAG" val="#wm#"/>
  <p:tag name="KSO_WM_UNIT_PRESET_TEXT" val="单击此处添加标题"/>
  <p:tag name="KSO_WM_UNIT_TEXT_TYPE" val="1"/>
  <p:tag name="KSO_WM_UNIT_TEXT_FILL_FORE_SCHEMECOLOR_INDEX" val="15"/>
  <p:tag name="KSO_WM_UNIT_TEXT_FILL_TYPE" val="1"/>
  <p:tag name="KSO_WM_UNIT_USESOURCEFORMAT_APPLY" val="0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4"/>
  <p:tag name="KSO_WM_UNIT_ID" val="diagram20233576_1*l_h_i*1_5_4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6499999761581421,&quot;colorType&quot;:1,&quot;foreColorIndex&quot;:5,&quot;transparency&quot;:0.55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65"/>
  <p:tag name="KSO_WM_UNIT_TEXT_FILL_FORE_SCHEMECOLOR_INDEX" val="2"/>
  <p:tag name="KSO_WM_UNIT_TEXT_FILL_TYPE" val="1"/>
  <p:tag name="KSO_WM_UNIT_USESOURCEFORMAT_APPLY" val="0"/>
</p:tagLst>
</file>

<file path=ppt/tags/tag9.xml><?xml version="1.0" encoding="utf-8"?>
<p:tagLst xmlns:p="http://schemas.openxmlformats.org/presentationml/2006/main">
  <p:tag name="KSO_WM_UNIT_ID" val="_3**"/>
  <p:tag name="KSO_WM_BEAUTIFY_FLAG" val="#wm#"/>
  <p:tag name="KSO_WM_TAG_VERSION" val="3.0"/>
  <p:tag name="KSO_WM_UNIT_LAYERLEVEL" val="1"/>
  <p:tag name="KSO_WM_TEMPLATE_INDEX" val="1"/>
  <p:tag name="KSO_WM_TEMPLATE_CATEGORY" val="custom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6"/>
  <p:tag name="KSO_WM_UNIT_ID" val="diagram20233576_1*l_h_i*1_1_6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6499999761581421,&quot;colorType&quot;:1,&quot;foreColorIndex&quot;:5,&quot;transparency&quot;:0.55000001192092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65"/>
  <p:tag name="KSO_WM_UNIT_TEXT_FILL_FORE_SCHEMECOLOR_INDEX" val="2"/>
  <p:tag name="KSO_WM_UNIT_TEXT_FILL_TYPE" val="1"/>
  <p:tag name="KSO_WM_UNIT_USESOURCEFORMAT_APPLY" val="0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576_1*l_h_i*1_1_2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gradient&quot;:[{&quot;brightness&quot;:0.6000000238418579,&quot;colorType&quot;:1,&quot;foreColorIndex&quot;:5,&quot;pos&quot;:0,&quot;transparency&quot;:0},{&quot;brightness&quot;:0.4000000059604645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5"/>
  <p:tag name="KSO_WM_UNIT_ID" val="diagram20233576_1*l_h_i*1_1_5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20000000298023224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2"/>
  <p:tag name="KSO_WM_UNIT_TEXT_FILL_FORE_SCHEMECOLOR_INDEX" val="2"/>
  <p:tag name="KSO_WM_UNIT_TEXT_FILL_TYPE" val="1"/>
  <p:tag name="KSO_WM_UNIT_USESOURCEFORMAT_APPLY" val="0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233576_1*l_h_i*1_5_2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gradient&quot;:[{&quot;brightness&quot;:0.6000000238418579,&quot;colorType&quot;:1,&quot;foreColorIndex&quot;:5,&quot;pos&quot;:0,&quot;transparency&quot;:0},{&quot;brightness&quot;:0.4000000059604645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3"/>
  <p:tag name="KSO_WM_UNIT_ID" val="diagram20233576_1*l_h_i*1_5_3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20000000298023224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2"/>
  <p:tag name="KSO_WM_UNIT_TEXT_FILL_FORE_SCHEMECOLOR_INDEX" val="2"/>
  <p:tag name="KSO_WM_UNIT_TEXT_FILL_TYPE" val="1"/>
  <p:tag name="KSO_WM_UNIT_USESOURCEFORMAT_APPLY" val="0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233576_1*l_h_i*1_4_3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.20000000298023224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233576_1*l_h_i*1_4_2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05000000074505806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05"/>
  <p:tag name="KSO_WM_UNIT_TEXT_FILL_FORE_SCHEMECOLOR_INDEX" val="2"/>
  <p:tag name="KSO_WM_UNIT_TEXT_FILL_TYPE" val="1"/>
  <p:tag name="KSO_WM_UNIT_USESOURCEFORMAT_APPLY" val="0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576_1*l_h_i*1_2_2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gradient&quot;:[{&quot;brightness&quot;:0.4000000059604645,&quot;colorType&quot;:1,&quot;foreColorIndex&quot;:5,&quot;pos&quot;:0,&quot;transparency&quot;:0},{&quot;brightness&quot;:0.20000000298023224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3"/>
  <p:tag name="KSO_WM_UNIT_TEXT_FILL_FORE_SCHEMECOLOR_INDEX" val="2"/>
  <p:tag name="KSO_WM_UNIT_TEXT_FILL_TYPE" val="1"/>
  <p:tag name="KSO_WM_UNIT_USESOURCEFORMAT_APPLY" val="0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3576_1*l_h_i*1_1_3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solid&quot;:{&quot;brightness&quot;:0.05000000074505806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1"/>
  <p:tag name="KSO_WM_UNIT_FILL_FORE_SCHEMECOLOR_INDEX" val="5"/>
  <p:tag name="KSO_WM_UNIT_FILL_FORE_SCHEMECOLOR_INDEX_BRIGHTNESS" val="0.05"/>
  <p:tag name="KSO_WM_UNIT_TEXT_FILL_FORE_SCHEMECOLOR_INDEX" val="2"/>
  <p:tag name="KSO_WM_UNIT_TEXT_FILL_TYPE" val="1"/>
  <p:tag name="KSO_WM_UNIT_USESOURCEFORMAT_APPLY" val="0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33576_1*l_h_i*1_3_3"/>
  <p:tag name="KSO_WM_TEMPLATE_CATEGORY" val="diagram"/>
  <p:tag name="KSO_WM_TEMPLATE_INDEX" val="20233576"/>
  <p:tag name="KSO_WM_UNIT_LAYERLEVEL" val="1_1_1"/>
  <p:tag name="KSO_WM_TAG_VERSION" val="3.0"/>
  <p:tag name="KSO_WM_BEAUTIFY_FLAG" val="#wm#"/>
  <p:tag name="KSO_WM_DIAGRAM_MAX_ITEMCNT" val="5"/>
  <p:tag name="KSO_WM_DIAGRAM_MIN_ITEMCNT" val="5"/>
  <p:tag name="KSO_WM_DIAGRAM_VIRTUALLY_FRAME" val="{&quot;height&quot;:374.1834645669292,&quot;left&quot;:107.59748031496062,&quot;top&quot;:106.34385826771654,&quot;width&quot;:755.2179527559053}"/>
  <p:tag name="KSO_WM_DIAGRAM_COLOR_MATCH_VALUE" val="{&quot;shape&quot;:{&quot;fill&quot;:{&quot;gradient&quot;:[{&quot;brightness&quot;:0.20000000298023224,&quot;colorType&quot;:1,&quot;foreColorIndex&quot;:5,&quot;pos&quot;:0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1"/>
  <p:tag name="KSO_WM_DIAGRAM_COLOR_TEXT_CAN_REMOVE" val="n"/>
  <p:tag name="KSO_WM_UNIT_FILL_TYPE" val="3"/>
  <p:tag name="KSO_WM_UNIT_TEXT_FILL_FORE_SCHEMECOLOR_INDEX" val="2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1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Times New Roman"/>
        <a:ea typeface="宋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Times New Roman"/>
        <a:ea typeface="宋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Times New Roman"/>
        <a:ea typeface="宋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Times New Roman"/>
        <a:ea typeface="宋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Times New Roman"/>
        <a:ea typeface="宋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保障条件建设项目申请">
  <a:themeElements>
    <a:clrScheme name="">
      <a:dk1>
        <a:srgbClr val="000000"/>
      </a:dk1>
      <a:lt1>
        <a:srgbClr val="3366FF"/>
      </a:lt1>
      <a:dk2>
        <a:srgbClr val="FFFF00"/>
      </a:dk2>
      <a:lt2>
        <a:srgbClr val="000000"/>
      </a:lt2>
      <a:accent1>
        <a:srgbClr val="FF9900"/>
      </a:accent1>
      <a:accent2>
        <a:srgbClr val="00FFFF"/>
      </a:accent2>
      <a:accent3>
        <a:srgbClr val="ADB8FF"/>
      </a:accent3>
      <a:accent4>
        <a:srgbClr val="000000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博导申请报告">
      <a:majorFont>
        <a:latin typeface="微软雅黑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100838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博导申请报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博导申请报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博导申请报告 8">
        <a:dk1>
          <a:srgbClr val="000000"/>
        </a:dk1>
        <a:lt1>
          <a:srgbClr val="FFFF00"/>
        </a:lt1>
        <a:dk2>
          <a:srgbClr val="3366FF"/>
        </a:dk2>
        <a:lt2>
          <a:srgbClr val="FF9900"/>
        </a:lt2>
        <a:accent1>
          <a:srgbClr val="FF9900"/>
        </a:accent1>
        <a:accent2>
          <a:srgbClr val="00FFFF"/>
        </a:accent2>
        <a:accent3>
          <a:srgbClr val="ADB8FF"/>
        </a:accent3>
        <a:accent4>
          <a:srgbClr val="DADA00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2704</Words>
  <Application>WPS 演示</Application>
  <PresentationFormat>宽屏</PresentationFormat>
  <Paragraphs>336</Paragraphs>
  <Slides>19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19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楷体_GB2312</vt:lpstr>
      <vt:lpstr>新宋体</vt:lpstr>
      <vt:lpstr>微软雅黑</vt:lpstr>
      <vt:lpstr>汉仪君黑-45简</vt:lpstr>
      <vt:lpstr>黑体</vt:lpstr>
      <vt:lpstr>Times New Roman</vt:lpstr>
      <vt:lpstr>方正舒体</vt:lpstr>
      <vt:lpstr>楷体</vt:lpstr>
      <vt:lpstr>Arial Unicode MS</vt:lpstr>
      <vt:lpstr>MiSans Heavy</vt:lpstr>
      <vt:lpstr>MiSans Normal</vt:lpstr>
      <vt:lpstr>MiSans Normal</vt:lpstr>
      <vt:lpstr>汉仪雅酷黑简</vt:lpstr>
      <vt:lpstr>Arial</vt:lpstr>
      <vt:lpstr>ksdb</vt:lpstr>
      <vt:lpstr>1_保障条件建设项目申请</vt:lpstr>
      <vt:lpstr>2_保障条件建设项目申请</vt:lpstr>
      <vt:lpstr>3_保障条件建设项目申请</vt:lpstr>
      <vt:lpstr>4_保障条件建设项目申请</vt:lpstr>
      <vt:lpstr>5_保障条件建设项目申请</vt:lpstr>
      <vt:lpstr>6_保障条件建设项目申请</vt:lpstr>
      <vt:lpstr>PowerPoint 演示文稿</vt:lpstr>
      <vt:lpstr>PowerPoint 演示文稿</vt:lpstr>
      <vt:lpstr>PowerPoint 演示文稿</vt:lpstr>
      <vt:lpstr>侯建国同志的讲话要点</vt:lpstr>
      <vt:lpstr>PowerPoint 演示文稿</vt:lpstr>
      <vt:lpstr>自觉遵守党纪校正行动</vt:lpstr>
      <vt:lpstr>推进党纪学习常态化</vt:lpstr>
      <vt:lpstr>推进全院党纪学习教育常态化长效化的5点工作要求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综合办</dc:creator>
  <cp:lastModifiedBy>Venussa</cp:lastModifiedBy>
  <cp:revision>18</cp:revision>
  <cp:lastPrinted>2024-10-25T00:13:00Z</cp:lastPrinted>
  <dcterms:created xsi:type="dcterms:W3CDTF">2015-04-13T17:08:00Z</dcterms:created>
  <dcterms:modified xsi:type="dcterms:W3CDTF">2024-11-04T07:50:50Z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0379bdf17bca48d38fbe5df18ad8812e_23</vt:lpwstr>
  </property>
</Properties>
</file>